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46" r:id="rId3"/>
    <p:sldId id="350" r:id="rId4"/>
    <p:sldId id="336" r:id="rId5"/>
    <p:sldId id="344" r:id="rId6"/>
    <p:sldId id="354" r:id="rId7"/>
    <p:sldId id="281" r:id="rId8"/>
    <p:sldId id="282" r:id="rId9"/>
    <p:sldId id="289" r:id="rId10"/>
    <p:sldId id="270" r:id="rId11"/>
    <p:sldId id="275" r:id="rId12"/>
    <p:sldId id="327" r:id="rId13"/>
    <p:sldId id="459" r:id="rId14"/>
    <p:sldId id="334" r:id="rId15"/>
    <p:sldId id="386" r:id="rId16"/>
    <p:sldId id="458" r:id="rId17"/>
    <p:sldId id="348" r:id="rId18"/>
    <p:sldId id="293" r:id="rId19"/>
    <p:sldId id="316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/>
    <p:restoredTop sz="94694"/>
  </p:normalViewPr>
  <p:slideViewPr>
    <p:cSldViewPr snapToGrid="0">
      <p:cViewPr varScale="1">
        <p:scale>
          <a:sx n="121" d="100"/>
          <a:sy n="121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47DF-44CC-B04F-AA3A-514357920E72}" type="datetimeFigureOut"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E8B44-7639-274B-9DDC-377A197970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E8B44-7639-274B-9DDC-377A197970B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E8B44-7639-274B-9DDC-377A19797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E8B44-7639-274B-9DDC-377A197970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26D3-AFC5-BC9A-E9AB-90DCEB299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E1518-9053-D56C-90BE-45D0FD976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6F5F-E376-CD28-8255-E681708B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A609-A00D-7442-8FDE-AA11BCD1B674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6EEDC-F9E0-6DF1-C8A8-DF6B8941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D4A94-6663-F23D-2AD0-E720E5AB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C1C6-4F26-09E1-758A-8F1011A9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E654A-AF9C-63B4-B024-82407C40C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A56CB-2D3C-9BC1-12B8-019B499D9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E42B-BADA-E144-954A-FF18C977F40A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376D-879B-CD8D-B10E-27794763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0089B-C187-A188-D5F3-E781D2BF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88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90F19-5B07-1CE1-9AE0-2DD17541D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496FA-2DE3-3031-1884-586FB12C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981C-BEFB-88B5-9638-C87A7A44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D08A-9373-3948-A072-FBEDD74E5838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4D549-A7E1-12D4-4AF8-6F39750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2E97-B211-A8A4-BE5F-557B7F1D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8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FDF4-1A8A-E3B7-9041-3E2F83BE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F4861-5544-84A5-C711-BF6B5356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C4E8B-0208-FDD0-93AB-753AD2F5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CD90-DA3C-2949-B5EA-4A3232949031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2B418-5E43-24AE-206F-30407073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4603D-C846-7155-E28F-9921C707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103F-5343-0AB8-0810-C79DECC9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B0A10-7C27-B922-CC7A-C92B8F41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DF7BF-E118-6B83-62AE-E2441B2F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FC74-52FF-AB45-93B2-D0812EBE0DCC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0F683-E8EA-AEB2-36E2-466FE495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11A8B-FCD8-F024-F296-21AF7A28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E593-F5C4-9724-2AE9-92514D90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93F59-BBA4-927B-4094-DAC40B32F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49684-20C2-24BB-5B79-34806E0B1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75FC6-E4D5-4AFC-E40D-D6EB57E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DCA4-07BA-FF43-8CBF-1DEB6F70B8A1}" type="datetime1"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36B3-A622-7957-4065-2211889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4EBC9-ECD1-C1AA-3ACD-7C23B7AC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1466-F312-C8BC-4ED4-A62361CB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B6B8F-E055-E552-25CF-DE083994D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6D595-16E4-91E2-7C82-FE7EEF71D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F6306-CFF7-05A1-6CE5-EEBBB01F7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2D693-CD3E-F6B5-0A7D-DCB99DA83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28B2F-013D-F655-6166-D95889212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8E6C-AE05-664F-B57A-5A04B113FE6B}" type="datetime1"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9E61EF-45C1-3227-F628-F4C734CD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58C14-923F-6D98-31DA-BF5ED820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5D7B-6C0B-834C-CD9D-573FFC04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2143B-C6E8-E2A1-AA28-E729D33E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2CCB-99DF-AE42-BE7D-D35C17D7A7A5}" type="datetime1"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E109B-B4DC-CE07-EF4B-1EA25B66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D66DE-603D-E3BF-358D-02D3FBA2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40100-129F-2AA3-D898-AD094252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60941-2043-3440-9A17-FB8DC3F033B8}" type="datetime1"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C3C3A-2A21-9A87-C2BC-B56D67D4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C50E5-486A-DEB5-2E61-0A92A49B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7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92F7-5E0F-F111-7057-9E4D2B94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9147-9B75-2A26-88C2-FB2BAE09A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9AAEE-E605-7C2A-E1D9-DF719A438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630E1-DB9E-6C61-784A-7F3B921B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E078-1B7A-8341-AAAA-F4DE5D257D3C}" type="datetime1"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BC709-93D7-73A8-6D45-FBA07E05E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8FEF4-3C62-E017-0809-FB78D3B9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7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00AD-42C3-F20C-D064-AC5B21C2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14D03-AC5D-5289-0B55-9F71180D4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AD271-1418-627C-05AA-4D2F24B0B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673C8-A75A-52AC-A282-5771B38A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D910-FF93-D74F-AAAF-571ADBB4F7EF}" type="datetime1"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9E93-0BF1-A66C-AA2E-9689189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1ECA2-175F-78A3-9E43-841AFD55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7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E0C8E6-AE95-2CC7-8A67-6BEADE60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FBC15-504B-AC4E-1BF6-23C87D72F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C5FB-8107-2749-E5ED-E3A9FD5FF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40350-C09B-0344-BE51-608C7324C544}" type="datetime1"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9EBA-1365-2F47-9D43-AEAF5E588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92818-CFB1-E4BB-0B5B-5C23B1841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CF3A5-694A-DE4A-961E-63CDA1012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7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noh3@kennesaw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fycat.com/soupygiganticdwarfrabbi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7.jpg"/><Relationship Id="rId7" Type="http://schemas.openxmlformats.org/officeDocument/2006/relationships/image" Target="../media/image3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0.jpg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0.jp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5F98-5D66-1754-CF39-01F36F213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CS7357 NN/DL</a:t>
            </a:r>
            <a:br>
              <a:rPr lang="en-US"/>
            </a:br>
            <a:r>
              <a:rPr lang="en-US"/>
              <a:t>D2I NN Study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23763-CC49-D0A9-761D-01C151D39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Dr. Jiho Noh</a:t>
            </a:r>
          </a:p>
          <a:p>
            <a:r>
              <a:rPr lang="en-US">
                <a:hlinkClick r:id="rId3"/>
              </a:rPr>
              <a:t>jnoh3@kennesaw.edu</a:t>
            </a:r>
            <a:endParaRPr lang="en-US"/>
          </a:p>
          <a:p>
            <a:r>
              <a:rPr lang="en-US"/>
              <a:t>Computer Science, Kennesaw State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EB0CD-E423-EC7E-39BB-B8AA6DF4BA7B}"/>
              </a:ext>
            </a:extLst>
          </p:cNvPr>
          <p:cNvSpPr txBox="1"/>
          <p:nvPr/>
        </p:nvSpPr>
        <p:spPr>
          <a:xfrm>
            <a:off x="430924" y="6148552"/>
            <a:ext cx="469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Original lecture slides by Dr. Hafiz Khan</a:t>
            </a:r>
          </a:p>
        </p:txBody>
      </p:sp>
    </p:spTree>
    <p:extLst>
      <p:ext uri="{BB962C8B-B14F-4D97-AF65-F5344CB8AC3E}">
        <p14:creationId xmlns:p14="http://schemas.microsoft.com/office/powerpoint/2010/main" val="414207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F49E-D2FD-FE4B-A59D-12CEA2C0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FA64E-7FC9-CF44-A71F-C5DAFF23B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Gradient descent is an </a:t>
            </a:r>
            <a:r>
              <a:rPr lang="en-US" dirty="0">
                <a:solidFill>
                  <a:srgbClr val="004EFF"/>
                </a:solidFill>
              </a:rPr>
              <a:t>iterative optimization algorithm </a:t>
            </a:r>
            <a:r>
              <a:rPr lang="en-US" dirty="0"/>
              <a:t>for finding the </a:t>
            </a:r>
            <a:r>
              <a:rPr lang="en-US" dirty="0">
                <a:solidFill>
                  <a:srgbClr val="004EFF"/>
                </a:solidFill>
              </a:rPr>
              <a:t>local minimum </a:t>
            </a:r>
            <a:r>
              <a:rPr lang="en-US" dirty="0"/>
              <a:t>of a function.</a:t>
            </a:r>
          </a:p>
          <a:p>
            <a:r>
              <a:rPr lang="en-US" dirty="0"/>
              <a:t>local minimum of a function using gradient descent</a:t>
            </a:r>
          </a:p>
          <a:p>
            <a:pPr lvl="1"/>
            <a:r>
              <a:rPr lang="en-US" dirty="0"/>
              <a:t>Gradient Descent: take steps </a:t>
            </a:r>
            <a:r>
              <a:rPr lang="en-US" dirty="0">
                <a:solidFill>
                  <a:srgbClr val="004EFF"/>
                </a:solidFill>
              </a:rPr>
              <a:t>proportional to the negative of the gradient </a:t>
            </a:r>
            <a:r>
              <a:rPr lang="en-US" dirty="0"/>
              <a:t>(move away from the gradient) of the function at the current point – Local Minimum</a:t>
            </a:r>
          </a:p>
          <a:p>
            <a:pPr lvl="1"/>
            <a:r>
              <a:rPr lang="en-US" dirty="0"/>
              <a:t>Gradient Ascent: take steps proportional to the positive of the gradient (moving towards the gradient) – Local Maximum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F4028-AD60-AA40-95BC-EF89AC7E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0927B-B74D-7941-BC9B-00E00FAB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91F4-0395-2241-98AF-C0550D63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85780B5-37F2-1A4C-808B-4ACBFD59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24353"/>
            <a:ext cx="4699000" cy="2851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B0CA45-E740-0D43-91A4-63D83F1A52F0}"/>
              </a:ext>
            </a:extLst>
          </p:cNvPr>
          <p:cNvSpPr/>
          <p:nvPr/>
        </p:nvSpPr>
        <p:spPr>
          <a:xfrm>
            <a:off x="7492089" y="4761928"/>
            <a:ext cx="4114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Steps to minimize cost function</a:t>
            </a:r>
            <a:r>
              <a:rPr lang="en-US" b="1" dirty="0"/>
              <a:t>:</a:t>
            </a:r>
          </a:p>
          <a:p>
            <a:r>
              <a:rPr lang="en-US" b="1" dirty="0"/>
              <a:t>1. </a:t>
            </a:r>
            <a:r>
              <a:rPr lang="en-US" b="1" dirty="0">
                <a:solidFill>
                  <a:srgbClr val="004EFF"/>
                </a:solidFill>
              </a:rPr>
              <a:t>Compute the gradient </a:t>
            </a:r>
            <a:r>
              <a:rPr lang="en-US" dirty="0"/>
              <a:t>(slope)</a:t>
            </a:r>
          </a:p>
          <a:p>
            <a:r>
              <a:rPr lang="en-US" b="1" dirty="0"/>
              <a:t>2. </a:t>
            </a:r>
            <a:r>
              <a:rPr lang="en-US" b="1" dirty="0">
                <a:solidFill>
                  <a:srgbClr val="004EFF"/>
                </a:solidFill>
              </a:rPr>
              <a:t>Make a step (move) in the direction opposite to the gradient</a:t>
            </a:r>
            <a:endParaRPr lang="en-US" dirty="0">
              <a:solidFill>
                <a:srgbClr val="004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95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9D0B-85A5-AF4B-A354-56BE5E6B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4EFF"/>
                </a:solidFill>
              </a:rPr>
              <a:t>Learning Rate</a:t>
            </a:r>
            <a:endParaRPr lang="en-US" dirty="0">
              <a:solidFill>
                <a:srgbClr val="004EFF"/>
              </a:solidFill>
            </a:endParaRP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E8FE87CA-EA25-DA4C-90B3-1CA7C84B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334"/>
            <a:ext cx="10506245" cy="39959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41632-4B90-5B45-80B1-41590351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4BD56-6AD5-274A-A689-537D6354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C55E-ECF5-DD43-B5A3-CFCFC2A3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382C0-D391-7143-B182-435B254A99DA}"/>
              </a:ext>
            </a:extLst>
          </p:cNvPr>
          <p:cNvSpPr/>
          <p:nvPr/>
        </p:nvSpPr>
        <p:spPr>
          <a:xfrm>
            <a:off x="381000" y="6110129"/>
            <a:ext cx="27430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www.jeremyjordan.me</a:t>
            </a:r>
            <a:r>
              <a:rPr lang="en-US" sz="1000" dirty="0"/>
              <a:t>/</a:t>
            </a:r>
            <a:r>
              <a:rPr lang="en-US" sz="1000" dirty="0" err="1"/>
              <a:t>nn</a:t>
            </a:r>
            <a:r>
              <a:rPr lang="en-US" sz="1000" dirty="0"/>
              <a:t>-learning-rate/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6FA3D-CC6F-A94F-BDCD-118F6799B90C}"/>
              </a:ext>
            </a:extLst>
          </p:cNvPr>
          <p:cNvSpPr/>
          <p:nvPr/>
        </p:nvSpPr>
        <p:spPr>
          <a:xfrm>
            <a:off x="4119906" y="6110129"/>
            <a:ext cx="507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Demo: https://gfycat.com/soupygiganticdwarfrabbit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0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DC21-BDF9-D9E7-3F26-F24D5855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for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516E-0ACB-B00F-90E4-A3FCEF507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Initialize the parameters of the model with random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Randomly select a mini-batch of data points from the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Compute the gradient of the cost function using the selected mini-batch.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Update the parameters in the direction of the gradient.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steps 2-4 until convergence or a predefined number of iterations.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BD3E-ECD6-4698-54BA-C7457AA0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0DC3-80EA-0FC2-DC16-A65D4CAF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ACAB-D9EA-3F65-686B-1DDACAE6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85B23-362F-CD13-1C72-48345548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3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193F-D439-844D-AF9D-562C6F83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75" dirty="0">
                <a:solidFill>
                  <a:srgbClr val="004EFF"/>
                </a:solidFill>
                <a:latin typeface="Arial"/>
                <a:cs typeface="Arial"/>
              </a:rPr>
              <a:t>Cu</a:t>
            </a:r>
            <a:r>
              <a:rPr lang="en-US" spc="-340" dirty="0">
                <a:solidFill>
                  <a:srgbClr val="004EFF"/>
                </a:solidFill>
                <a:latin typeface="Arial"/>
                <a:cs typeface="Arial"/>
              </a:rPr>
              <a:t>s</a:t>
            </a:r>
            <a:r>
              <a:rPr lang="en-US" spc="150" dirty="0">
                <a:solidFill>
                  <a:srgbClr val="004EFF"/>
                </a:solidFill>
                <a:latin typeface="Arial"/>
                <a:cs typeface="Arial"/>
              </a:rPr>
              <a:t>t</a:t>
            </a:r>
            <a:r>
              <a:rPr lang="en-US" spc="-100" dirty="0">
                <a:solidFill>
                  <a:srgbClr val="004EFF"/>
                </a:solidFill>
                <a:latin typeface="Arial"/>
                <a:cs typeface="Arial"/>
              </a:rPr>
              <a:t>o</a:t>
            </a:r>
            <a:r>
              <a:rPr lang="en-US" spc="-175" dirty="0">
                <a:solidFill>
                  <a:srgbClr val="004EFF"/>
                </a:solidFill>
                <a:latin typeface="Arial"/>
                <a:cs typeface="Arial"/>
              </a:rPr>
              <a:t>m</a:t>
            </a:r>
            <a:r>
              <a:rPr lang="en-US" spc="-130" dirty="0">
                <a:solidFill>
                  <a:srgbClr val="004EFF"/>
                </a:solidFill>
                <a:latin typeface="Arial"/>
                <a:cs typeface="Arial"/>
              </a:rPr>
              <a:t>e</a:t>
            </a:r>
            <a:r>
              <a:rPr lang="en-US" spc="50" dirty="0">
                <a:solidFill>
                  <a:srgbClr val="004EFF"/>
                </a:solidFill>
                <a:latin typeface="Arial"/>
                <a:cs typeface="Arial"/>
              </a:rPr>
              <a:t>r</a:t>
            </a:r>
            <a:r>
              <a:rPr lang="en-US" spc="-170" dirty="0">
                <a:solidFill>
                  <a:srgbClr val="004EFF"/>
                </a:solidFill>
                <a:latin typeface="Arial"/>
                <a:cs typeface="Arial"/>
              </a:rPr>
              <a:t> </a:t>
            </a:r>
            <a:r>
              <a:rPr lang="en-US" spc="-250" dirty="0">
                <a:solidFill>
                  <a:srgbClr val="004EFF"/>
                </a:solidFill>
                <a:latin typeface="Arial"/>
                <a:cs typeface="Arial"/>
              </a:rPr>
              <a:t>a</a:t>
            </a:r>
            <a:r>
              <a:rPr lang="en-US" spc="-170" dirty="0">
                <a:solidFill>
                  <a:srgbClr val="004EFF"/>
                </a:solidFill>
                <a:latin typeface="Arial"/>
                <a:cs typeface="Arial"/>
              </a:rPr>
              <a:t>n</a:t>
            </a:r>
            <a:r>
              <a:rPr lang="en-US" spc="-175" dirty="0">
                <a:solidFill>
                  <a:srgbClr val="004EFF"/>
                </a:solidFill>
                <a:latin typeface="Arial"/>
                <a:cs typeface="Arial"/>
              </a:rPr>
              <a:t>a</a:t>
            </a:r>
            <a:r>
              <a:rPr lang="en-US" spc="20" dirty="0">
                <a:solidFill>
                  <a:srgbClr val="004EFF"/>
                </a:solidFill>
                <a:latin typeface="Arial"/>
                <a:cs typeface="Arial"/>
              </a:rPr>
              <a:t>l</a:t>
            </a:r>
            <a:r>
              <a:rPr lang="en-US" spc="-185" dirty="0">
                <a:solidFill>
                  <a:srgbClr val="004EFF"/>
                </a:solidFill>
                <a:latin typeface="Arial"/>
                <a:cs typeface="Arial"/>
              </a:rPr>
              <a:t>y</a:t>
            </a:r>
            <a:r>
              <a:rPr lang="en-US" spc="-355" dirty="0">
                <a:solidFill>
                  <a:srgbClr val="004EFF"/>
                </a:solidFill>
                <a:latin typeface="Arial"/>
                <a:cs typeface="Arial"/>
              </a:rPr>
              <a:t>s</a:t>
            </a:r>
            <a:r>
              <a:rPr lang="en-US" spc="20" dirty="0">
                <a:solidFill>
                  <a:srgbClr val="004EFF"/>
                </a:solidFill>
                <a:latin typeface="Arial"/>
                <a:cs typeface="Arial"/>
              </a:rPr>
              <a:t>i</a:t>
            </a:r>
            <a:r>
              <a:rPr lang="en-US" spc="-350" dirty="0">
                <a:solidFill>
                  <a:srgbClr val="004EFF"/>
                </a:solidFill>
                <a:latin typeface="Arial"/>
                <a:cs typeface="Arial"/>
              </a:rPr>
              <a:t>s</a:t>
            </a:r>
            <a:br>
              <a:rPr lang="en-US" dirty="0">
                <a:solidFill>
                  <a:srgbClr val="004EFF"/>
                </a:solidFill>
                <a:latin typeface="Arial"/>
                <a:cs typeface="Arial"/>
              </a:rPr>
            </a:br>
            <a:endParaRPr lang="en-US" dirty="0">
              <a:solidFill>
                <a:srgbClr val="004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7AEA-4E60-B447-82E2-BAE0602C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4800" dirty="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lang="en-US" spc="-190" dirty="0">
                <a:solidFill>
                  <a:srgbClr val="AD470F"/>
                </a:solidFill>
                <a:latin typeface="Arial"/>
                <a:cs typeface="Arial"/>
              </a:rPr>
              <a:t>User</a:t>
            </a:r>
            <a:endParaRPr lang="en-US" dirty="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spcBef>
                <a:spcPts val="555"/>
              </a:spcBef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lang="en-US" spc="-170" dirty="0">
                <a:solidFill>
                  <a:srgbClr val="AD470F"/>
                </a:solidFill>
                <a:latin typeface="Arial"/>
                <a:cs typeface="Arial"/>
              </a:rPr>
              <a:t>Gender</a:t>
            </a:r>
            <a:endParaRPr lang="en-US" dirty="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spcBef>
                <a:spcPts val="480"/>
              </a:spcBef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lang="en-US" spc="-260" dirty="0">
                <a:solidFill>
                  <a:srgbClr val="AD470F"/>
                </a:solidFill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spcBef>
                <a:spcPts val="550"/>
              </a:spcBef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lang="en-US" spc="-204" dirty="0">
                <a:solidFill>
                  <a:srgbClr val="AD470F"/>
                </a:solidFill>
                <a:latin typeface="Arial"/>
                <a:cs typeface="Arial"/>
              </a:rPr>
              <a:t>Salary</a:t>
            </a:r>
            <a:endParaRPr lang="en-US" dirty="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spcBef>
                <a:spcPts val="455"/>
              </a:spcBef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lang="en-US" spc="-994" dirty="0">
                <a:solidFill>
                  <a:srgbClr val="AD470F"/>
                </a:solidFill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9FECC-3F0F-7F48-A838-3020F0E1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C64-13A4-304C-B87D-946157CC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04EC-FE54-1042-B36A-BF3150D9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14</a:t>
            </a:fld>
            <a:endParaRPr lang="en-US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CD0C0E2-0BE8-5B4D-A7C6-7084D1E451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1512765"/>
            <a:ext cx="5384800" cy="43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7566-F9C0-654F-B14E-E190DB88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B0689-40E3-C643-9665-D5061932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EEB4F-88C1-9D43-B47D-F24D47759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399E-68DD-D54C-A091-977605C5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01F36-7A67-DB49-94D7-32E73A3DE9EC}"/>
              </a:ext>
            </a:extLst>
          </p:cNvPr>
          <p:cNvSpPr/>
          <p:nvPr/>
        </p:nvSpPr>
        <p:spPr>
          <a:xfrm>
            <a:off x="954924" y="1941743"/>
            <a:ext cx="5252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Logistic regression is similar to linear regression, excepts it predicts something is true or 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923CD-FBB6-1544-A738-97F66BE6EB4C}"/>
              </a:ext>
            </a:extLst>
          </p:cNvPr>
          <p:cNvSpPr txBox="1"/>
          <p:nvPr/>
        </p:nvSpPr>
        <p:spPr>
          <a:xfrm>
            <a:off x="7971362" y="1664744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fitting a line to a the data, logistic regress fits an “S” shaped “logistic function”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B9ED6A6A-A825-7942-BE72-9FFE86A9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62" y="2605664"/>
            <a:ext cx="6038275" cy="385118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B74548CC-9D02-4E44-A687-AE5365933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91" y="2827758"/>
            <a:ext cx="4114800" cy="36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C06A-B546-5F60-BC44-455F2D1A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56824-6E4D-7218-4F4F-C732861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8B1419-3839-13FE-7CC3-4EB85D3E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2797453"/>
            <a:ext cx="5346700" cy="35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57807-8C53-B771-0417-D2190DE2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66" y="1760022"/>
            <a:ext cx="6272068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2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AE2FE-301C-8B4B-AF98-D51D61EB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65" dirty="0">
                <a:solidFill>
                  <a:srgbClr val="004EFF"/>
                </a:solidFill>
                <a:latin typeface="Arial"/>
                <a:cs typeface="Arial"/>
              </a:rPr>
              <a:t>L</a:t>
            </a:r>
            <a:r>
              <a:rPr lang="en-US" spc="-270" dirty="0">
                <a:solidFill>
                  <a:srgbClr val="004EFF"/>
                </a:solidFill>
                <a:latin typeface="Arial"/>
                <a:cs typeface="Arial"/>
              </a:rPr>
              <a:t>o</a:t>
            </a:r>
            <a:r>
              <a:rPr lang="en-US" spc="-180" dirty="0">
                <a:solidFill>
                  <a:srgbClr val="004EFF"/>
                </a:solidFill>
                <a:latin typeface="Arial"/>
                <a:cs typeface="Arial"/>
              </a:rPr>
              <a:t>gi</a:t>
            </a:r>
            <a:r>
              <a:rPr lang="en-US" spc="-275" dirty="0">
                <a:solidFill>
                  <a:srgbClr val="004EFF"/>
                </a:solidFill>
                <a:latin typeface="Arial"/>
                <a:cs typeface="Arial"/>
              </a:rPr>
              <a:t>s</a:t>
            </a:r>
            <a:r>
              <a:rPr lang="en-US" spc="180" dirty="0">
                <a:solidFill>
                  <a:srgbClr val="004EFF"/>
                </a:solidFill>
                <a:latin typeface="Arial"/>
                <a:cs typeface="Arial"/>
              </a:rPr>
              <a:t>t</a:t>
            </a:r>
            <a:r>
              <a:rPr lang="en-US" spc="-114" dirty="0">
                <a:solidFill>
                  <a:srgbClr val="004EFF"/>
                </a:solidFill>
                <a:latin typeface="Arial"/>
                <a:cs typeface="Arial"/>
              </a:rPr>
              <a:t>ic</a:t>
            </a:r>
            <a:r>
              <a:rPr lang="en-US" spc="-170" dirty="0">
                <a:solidFill>
                  <a:srgbClr val="004EFF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004EF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004EFF"/>
                </a:solidFill>
                <a:latin typeface="Arial"/>
                <a:cs typeface="Arial"/>
              </a:rPr>
              <a:t>e</a:t>
            </a:r>
            <a:r>
              <a:rPr lang="en-US" spc="-135" dirty="0">
                <a:solidFill>
                  <a:srgbClr val="004EFF"/>
                </a:solidFill>
                <a:latin typeface="Arial"/>
                <a:cs typeface="Arial"/>
              </a:rPr>
              <a:t>g</a:t>
            </a:r>
            <a:r>
              <a:rPr lang="en-US" spc="-130" dirty="0">
                <a:solidFill>
                  <a:srgbClr val="004EF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004EFF"/>
                </a:solidFill>
                <a:latin typeface="Arial"/>
                <a:cs typeface="Arial"/>
              </a:rPr>
              <a:t>e</a:t>
            </a:r>
            <a:r>
              <a:rPr lang="en-US" spc="-355" dirty="0">
                <a:solidFill>
                  <a:srgbClr val="004EFF"/>
                </a:solidFill>
                <a:latin typeface="Arial"/>
                <a:cs typeface="Arial"/>
              </a:rPr>
              <a:t>ss</a:t>
            </a:r>
            <a:r>
              <a:rPr lang="en-US" spc="-20" dirty="0">
                <a:solidFill>
                  <a:srgbClr val="004EFF"/>
                </a:solidFill>
                <a:latin typeface="Arial"/>
                <a:cs typeface="Arial"/>
              </a:rPr>
              <a:t>i</a:t>
            </a:r>
            <a:r>
              <a:rPr lang="en-US" spc="-55" dirty="0">
                <a:solidFill>
                  <a:srgbClr val="004EFF"/>
                </a:solidFill>
                <a:latin typeface="Arial"/>
                <a:cs typeface="Arial"/>
              </a:rPr>
              <a:t>o</a:t>
            </a:r>
            <a:r>
              <a:rPr lang="en-US" spc="-100" dirty="0">
                <a:solidFill>
                  <a:srgbClr val="004EFF"/>
                </a:solidFill>
                <a:latin typeface="Arial"/>
                <a:cs typeface="Arial"/>
              </a:rPr>
              <a:t>n</a:t>
            </a:r>
            <a:endParaRPr lang="en-US" dirty="0">
              <a:solidFill>
                <a:srgbClr val="004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71121-FFD6-844C-A074-2EC039C9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65" dirty="0">
                <a:solidFill>
                  <a:srgbClr val="AD470F"/>
                </a:solidFill>
                <a:latin typeface="Arial"/>
                <a:cs typeface="Arial"/>
              </a:rPr>
              <a:t>Lin</a:t>
            </a:r>
            <a:r>
              <a:rPr lang="en-US" spc="-21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lang="en-US" spc="-120" dirty="0">
                <a:solidFill>
                  <a:srgbClr val="AD470F"/>
                </a:solidFill>
                <a:latin typeface="Arial"/>
                <a:cs typeface="Arial"/>
              </a:rPr>
              <a:t>a</a:t>
            </a:r>
            <a:r>
              <a:rPr lang="en-US" spc="-75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lang="en-US" spc="-17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g</a:t>
            </a:r>
            <a:r>
              <a:rPr lang="en-US" spc="-130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lang="en-US" spc="-355" dirty="0">
                <a:solidFill>
                  <a:srgbClr val="AD470F"/>
                </a:solidFill>
                <a:latin typeface="Arial"/>
                <a:cs typeface="Arial"/>
              </a:rPr>
              <a:t>ss</a:t>
            </a:r>
            <a:r>
              <a:rPr lang="en-US" spc="-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lang="en-US" spc="-55" dirty="0">
                <a:solidFill>
                  <a:srgbClr val="AD470F"/>
                </a:solidFill>
                <a:latin typeface="Arial"/>
                <a:cs typeface="Arial"/>
              </a:rPr>
              <a:t>o</a:t>
            </a:r>
            <a:r>
              <a:rPr lang="en-US" spc="-100" dirty="0">
                <a:solidFill>
                  <a:srgbClr val="AD470F"/>
                </a:solidFill>
                <a:latin typeface="Arial"/>
                <a:cs typeface="Arial"/>
              </a:rPr>
              <a:t>n</a:t>
            </a:r>
          </a:p>
          <a:p>
            <a:endParaRPr lang="en-US" spc="-100" dirty="0">
              <a:solidFill>
                <a:srgbClr val="AD470F"/>
              </a:solidFill>
              <a:latin typeface="Arial"/>
              <a:cs typeface="Arial"/>
            </a:endParaRPr>
          </a:p>
          <a:p>
            <a:r>
              <a:rPr lang="en-US" spc="-265" dirty="0">
                <a:solidFill>
                  <a:srgbClr val="AD470F"/>
                </a:solidFill>
                <a:latin typeface="Arial"/>
                <a:cs typeface="Arial"/>
              </a:rPr>
              <a:t>L</a:t>
            </a:r>
            <a:r>
              <a:rPr lang="en-US" spc="-270" dirty="0">
                <a:solidFill>
                  <a:srgbClr val="AD470F"/>
                </a:solidFill>
                <a:latin typeface="Arial"/>
                <a:cs typeface="Arial"/>
              </a:rPr>
              <a:t>o</a:t>
            </a:r>
            <a:r>
              <a:rPr lang="en-US" spc="-180" dirty="0">
                <a:solidFill>
                  <a:srgbClr val="AD470F"/>
                </a:solidFill>
                <a:latin typeface="Arial"/>
                <a:cs typeface="Arial"/>
              </a:rPr>
              <a:t>gi</a:t>
            </a:r>
            <a:r>
              <a:rPr lang="en-US" spc="-275" dirty="0">
                <a:solidFill>
                  <a:srgbClr val="AD470F"/>
                </a:solidFill>
                <a:latin typeface="Arial"/>
                <a:cs typeface="Arial"/>
              </a:rPr>
              <a:t>s</a:t>
            </a:r>
            <a:r>
              <a:rPr lang="en-US" spc="180" dirty="0">
                <a:solidFill>
                  <a:srgbClr val="AD470F"/>
                </a:solidFill>
                <a:latin typeface="Arial"/>
                <a:cs typeface="Arial"/>
              </a:rPr>
              <a:t>t</a:t>
            </a:r>
            <a:r>
              <a:rPr lang="en-US" spc="-114" dirty="0">
                <a:solidFill>
                  <a:srgbClr val="AD470F"/>
                </a:solidFill>
                <a:latin typeface="Arial"/>
                <a:cs typeface="Arial"/>
              </a:rPr>
              <a:t>ic</a:t>
            </a:r>
            <a:r>
              <a:rPr lang="en-US" spc="-17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g</a:t>
            </a:r>
            <a:r>
              <a:rPr lang="en-US" spc="-130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lang="en-US" spc="-200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lang="en-US" spc="-355" dirty="0">
                <a:solidFill>
                  <a:srgbClr val="AD470F"/>
                </a:solidFill>
                <a:latin typeface="Arial"/>
                <a:cs typeface="Arial"/>
              </a:rPr>
              <a:t>ss</a:t>
            </a:r>
            <a:r>
              <a:rPr lang="en-US" spc="-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lang="en-US" spc="-55" dirty="0">
                <a:solidFill>
                  <a:srgbClr val="AD470F"/>
                </a:solidFill>
                <a:latin typeface="Arial"/>
                <a:cs typeface="Arial"/>
              </a:rPr>
              <a:t>o</a:t>
            </a:r>
            <a:r>
              <a:rPr lang="en-US" spc="-100" dirty="0">
                <a:solidFill>
                  <a:srgbClr val="AD470F"/>
                </a:solidFill>
                <a:latin typeface="Arial"/>
                <a:cs typeface="Arial"/>
              </a:rPr>
              <a:t>n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8EF19-1F0C-ED49-BA21-0278BEC15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4D59F-6C18-4C46-82AE-64DAD6CB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E8FC7-9F66-694F-A174-E6D11395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17</a:t>
            </a:fld>
            <a:endParaRPr lang="en-US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31FB06F-B8CA-9349-8C15-911A526851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786" y="1825625"/>
            <a:ext cx="5283200" cy="476250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0A37F23A-2F4D-8E4A-82C1-6914498FB5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9441" y="3155157"/>
            <a:ext cx="3562348" cy="9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7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4C25-2D9F-2242-A9A5-B622CAB5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Computing Unit</a:t>
            </a:r>
          </a:p>
        </p:txBody>
      </p:sp>
      <p:pic>
        <p:nvPicPr>
          <p:cNvPr id="54" name="Content Placeholder 53">
            <a:extLst>
              <a:ext uri="{FF2B5EF4-FFF2-40B4-BE49-F238E27FC236}">
                <a16:creationId xmlns:a16="http://schemas.microsoft.com/office/drawing/2014/main" id="{AA00B339-BA11-154F-9EC9-14FFD4145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516" y="5093394"/>
            <a:ext cx="1384300" cy="342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E232-66BA-F84D-83FA-75926EB5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01F0-55C8-464E-B0F2-4E588D40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4CB6D-C198-4243-8138-832FEB19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18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0C8C1F-CC06-1C43-A668-E15590FE1E21}"/>
              </a:ext>
            </a:extLst>
          </p:cNvPr>
          <p:cNvSpPr/>
          <p:nvPr/>
        </p:nvSpPr>
        <p:spPr>
          <a:xfrm>
            <a:off x="3943666" y="2428874"/>
            <a:ext cx="2442847" cy="231457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74170A-DE9C-7F4B-86A8-30CE99B2DEF7}"/>
              </a:ext>
            </a:extLst>
          </p:cNvPr>
          <p:cNvCxnSpPr>
            <a:cxnSpLocks/>
            <a:stCxn id="7" idx="0"/>
            <a:endCxn id="7" idx="4"/>
          </p:cNvCxnSpPr>
          <p:nvPr/>
        </p:nvCxnSpPr>
        <p:spPr>
          <a:xfrm>
            <a:off x="5165090" y="2428874"/>
            <a:ext cx="0" cy="231457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C381F-D101-8446-9D46-C0413623EBDF}"/>
                  </a:ext>
                </a:extLst>
              </p:cNvPr>
              <p:cNvSpPr txBox="1"/>
              <p:nvPr/>
            </p:nvSpPr>
            <p:spPr>
              <a:xfrm rot="16200000">
                <a:off x="3764258" y="3401495"/>
                <a:ext cx="1580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US" dirty="0"/>
                  <a:t>+b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DC381F-D101-8446-9D46-C0413623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64258" y="3401495"/>
                <a:ext cx="1580241" cy="369332"/>
              </a:xfrm>
              <a:prstGeom prst="rect">
                <a:avLst/>
              </a:prstGeom>
              <a:blipFill>
                <a:blip r:embed="rId5"/>
                <a:stretch>
                  <a:fillRect l="-10345" t="-800" r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EFF53DF-FA28-5445-A8B7-99D3EBA184E6}"/>
              </a:ext>
            </a:extLst>
          </p:cNvPr>
          <p:cNvSpPr txBox="1"/>
          <p:nvPr/>
        </p:nvSpPr>
        <p:spPr>
          <a:xfrm>
            <a:off x="5396996" y="333329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f(z)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33C7E3-1C1C-DF47-B718-1460476DCF25}"/>
              </a:ext>
            </a:extLst>
          </p:cNvPr>
          <p:cNvCxnSpPr>
            <a:cxnSpLocks/>
          </p:cNvCxnSpPr>
          <p:nvPr/>
        </p:nvCxnSpPr>
        <p:spPr>
          <a:xfrm>
            <a:off x="1757363" y="2314575"/>
            <a:ext cx="2281237" cy="7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1651A4-E866-704A-A35D-532A2E0DAC33}"/>
              </a:ext>
            </a:extLst>
          </p:cNvPr>
          <p:cNvCxnSpPr>
            <a:cxnSpLocks/>
          </p:cNvCxnSpPr>
          <p:nvPr/>
        </p:nvCxnSpPr>
        <p:spPr>
          <a:xfrm>
            <a:off x="1757363" y="3333294"/>
            <a:ext cx="21863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6F507F-FB44-EB4D-8C28-3DF523A751BD}"/>
              </a:ext>
            </a:extLst>
          </p:cNvPr>
          <p:cNvCxnSpPr>
            <a:cxnSpLocks/>
          </p:cNvCxnSpPr>
          <p:nvPr/>
        </p:nvCxnSpPr>
        <p:spPr>
          <a:xfrm flipV="1">
            <a:off x="1876267" y="3713878"/>
            <a:ext cx="2044296" cy="639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323014-40AA-EC4A-84F0-EEA2CADFA8F2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744761" y="4133543"/>
            <a:ext cx="2249318" cy="1312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CF37F1-7EBF-9F4F-BAD4-DCE51E65B6BF}"/>
              </a:ext>
            </a:extLst>
          </p:cNvPr>
          <p:cNvSpPr txBox="1"/>
          <p:nvPr/>
        </p:nvSpPr>
        <p:spPr>
          <a:xfrm>
            <a:off x="1354935" y="211779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2CF90B-F634-2A48-9E00-29C7E884557C}"/>
              </a:ext>
            </a:extLst>
          </p:cNvPr>
          <p:cNvSpPr txBox="1"/>
          <p:nvPr/>
        </p:nvSpPr>
        <p:spPr>
          <a:xfrm>
            <a:off x="1310782" y="31486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780B4B-12E7-7E42-8B35-9C315ECC71B5}"/>
              </a:ext>
            </a:extLst>
          </p:cNvPr>
          <p:cNvSpPr txBox="1"/>
          <p:nvPr/>
        </p:nvSpPr>
        <p:spPr>
          <a:xfrm>
            <a:off x="1371660" y="41916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E8699-A018-674E-9956-C974D63B61E7}"/>
              </a:ext>
            </a:extLst>
          </p:cNvPr>
          <p:cNvSpPr txBox="1"/>
          <p:nvPr/>
        </p:nvSpPr>
        <p:spPr>
          <a:xfrm>
            <a:off x="1380559" y="526103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5833C1-D0E8-E344-857A-DFB9BA266A34}"/>
              </a:ext>
            </a:extLst>
          </p:cNvPr>
          <p:cNvSpPr txBox="1"/>
          <p:nvPr/>
        </p:nvSpPr>
        <p:spPr>
          <a:xfrm>
            <a:off x="1441473" y="433770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F5ED70-B02D-C04B-AF3D-BB9E7DA58E32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386513" y="3586162"/>
            <a:ext cx="21863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D9297BB-A2C2-F94A-88B3-EAA773A31B90}"/>
              </a:ext>
            </a:extLst>
          </p:cNvPr>
          <p:cNvSpPr txBox="1"/>
          <p:nvPr/>
        </p:nvSpPr>
        <p:spPr>
          <a:xfrm>
            <a:off x="8656797" y="338613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y= f(z)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5403F-9538-8C41-A832-B9B074FD54F0}"/>
              </a:ext>
            </a:extLst>
          </p:cNvPr>
          <p:cNvSpPr txBox="1"/>
          <p:nvPr/>
        </p:nvSpPr>
        <p:spPr>
          <a:xfrm>
            <a:off x="2355344" y="22529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B3F483-80AE-1648-99FF-057EC442D539}"/>
              </a:ext>
            </a:extLst>
          </p:cNvPr>
          <p:cNvSpPr txBox="1"/>
          <p:nvPr/>
        </p:nvSpPr>
        <p:spPr>
          <a:xfrm>
            <a:off x="2355344" y="30588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9F61CB-AE42-7C42-92B4-012C416227BC}"/>
              </a:ext>
            </a:extLst>
          </p:cNvPr>
          <p:cNvSpPr txBox="1"/>
          <p:nvPr/>
        </p:nvSpPr>
        <p:spPr>
          <a:xfrm>
            <a:off x="2238274" y="37888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263484-7D72-D84E-BDBE-F5DF06ED6DCE}"/>
              </a:ext>
            </a:extLst>
          </p:cNvPr>
          <p:cNvSpPr txBox="1"/>
          <p:nvPr/>
        </p:nvSpPr>
        <p:spPr>
          <a:xfrm>
            <a:off x="2113835" y="477315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A3A490-40E7-3B4C-91FD-6BA819F6756B}"/>
              </a:ext>
            </a:extLst>
          </p:cNvPr>
          <p:cNvSpPr txBox="1"/>
          <p:nvPr/>
        </p:nvSpPr>
        <p:spPr>
          <a:xfrm>
            <a:off x="4054993" y="5066962"/>
            <a:ext cx="296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using dot product, </a:t>
            </a:r>
          </a:p>
        </p:txBody>
      </p:sp>
      <p:pic>
        <p:nvPicPr>
          <p:cNvPr id="57" name="Picture 56" descr="Text&#10;&#10;Description automatically generated">
            <a:extLst>
              <a:ext uri="{FF2B5EF4-FFF2-40B4-BE49-F238E27FC236}">
                <a16:creationId xmlns:a16="http://schemas.microsoft.com/office/drawing/2014/main" id="{0F920232-C605-294B-8FDA-14F8F3A86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516" y="5614849"/>
            <a:ext cx="1384300" cy="3937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DB5F339-3190-E34E-B22D-B39863289C1E}"/>
              </a:ext>
            </a:extLst>
          </p:cNvPr>
          <p:cNvSpPr txBox="1"/>
          <p:nvPr/>
        </p:nvSpPr>
        <p:spPr>
          <a:xfrm>
            <a:off x="3994079" y="5647870"/>
            <a:ext cx="31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 function, Activation,</a:t>
            </a:r>
          </a:p>
        </p:txBody>
      </p:sp>
    </p:spTree>
    <p:extLst>
      <p:ext uri="{BB962C8B-B14F-4D97-AF65-F5344CB8AC3E}">
        <p14:creationId xmlns:p14="http://schemas.microsoft.com/office/powerpoint/2010/main" val="117920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403859"/>
            <a:ext cx="9800590" cy="231457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3200" spc="-415" dirty="0">
                <a:solidFill>
                  <a:srgbClr val="2A4A75"/>
                </a:solidFill>
                <a:latin typeface="Arial"/>
                <a:cs typeface="Arial"/>
              </a:rPr>
              <a:t>S</a:t>
            </a:r>
            <a:r>
              <a:rPr sz="3200" spc="-350" dirty="0">
                <a:solidFill>
                  <a:srgbClr val="2A4A75"/>
                </a:solidFill>
                <a:latin typeface="Arial"/>
                <a:cs typeface="Arial"/>
              </a:rPr>
              <a:t>o</a:t>
            </a:r>
            <a:r>
              <a:rPr sz="3200" spc="80" dirty="0">
                <a:solidFill>
                  <a:srgbClr val="2A4A75"/>
                </a:solidFill>
                <a:latin typeface="Arial"/>
                <a:cs typeface="Arial"/>
              </a:rPr>
              <a:t>f</a:t>
            </a:r>
            <a:r>
              <a:rPr sz="3200" spc="180" dirty="0">
                <a:solidFill>
                  <a:srgbClr val="2A4A75"/>
                </a:solidFill>
                <a:latin typeface="Arial"/>
                <a:cs typeface="Arial"/>
              </a:rPr>
              <a:t>t</a:t>
            </a:r>
            <a:r>
              <a:rPr sz="3200" spc="-210" dirty="0">
                <a:solidFill>
                  <a:srgbClr val="2A4A75"/>
                </a:solidFill>
                <a:latin typeface="Arial"/>
                <a:cs typeface="Arial"/>
              </a:rPr>
              <a:t>m</a:t>
            </a:r>
            <a:r>
              <a:rPr sz="3200" spc="-175" dirty="0">
                <a:solidFill>
                  <a:srgbClr val="2A4A75"/>
                </a:solidFill>
                <a:latin typeface="Arial"/>
                <a:cs typeface="Arial"/>
              </a:rPr>
              <a:t>a</a:t>
            </a:r>
            <a:r>
              <a:rPr sz="3200" spc="-215" dirty="0">
                <a:solidFill>
                  <a:srgbClr val="2A4A75"/>
                </a:solidFill>
                <a:latin typeface="Arial"/>
                <a:cs typeface="Arial"/>
              </a:rPr>
              <a:t>x</a:t>
            </a:r>
            <a:r>
              <a:rPr sz="3200" spc="-165" dirty="0">
                <a:solidFill>
                  <a:srgbClr val="2A4A75"/>
                </a:solidFill>
                <a:latin typeface="Arial"/>
                <a:cs typeface="Arial"/>
              </a:rPr>
              <a:t> </a:t>
            </a:r>
            <a:r>
              <a:rPr sz="3200" spc="-105" dirty="0">
                <a:solidFill>
                  <a:srgbClr val="2A4A75"/>
                </a:solidFill>
                <a:latin typeface="Arial"/>
                <a:cs typeface="Arial"/>
              </a:rPr>
              <a:t>r</a:t>
            </a:r>
            <a:r>
              <a:rPr sz="3200" spc="-95" dirty="0">
                <a:solidFill>
                  <a:srgbClr val="2A4A75"/>
                </a:solidFill>
                <a:latin typeface="Arial"/>
                <a:cs typeface="Arial"/>
              </a:rPr>
              <a:t>e</a:t>
            </a:r>
            <a:r>
              <a:rPr sz="3200" spc="-270" dirty="0">
                <a:solidFill>
                  <a:srgbClr val="2A4A75"/>
                </a:solidFill>
                <a:latin typeface="Arial"/>
                <a:cs typeface="Arial"/>
              </a:rPr>
              <a:t>g</a:t>
            </a:r>
            <a:r>
              <a:rPr sz="3200" spc="-105" dirty="0">
                <a:solidFill>
                  <a:srgbClr val="2A4A75"/>
                </a:solidFill>
                <a:latin typeface="Arial"/>
                <a:cs typeface="Arial"/>
              </a:rPr>
              <a:t>r</a:t>
            </a:r>
            <a:r>
              <a:rPr sz="3200" spc="-95" dirty="0">
                <a:solidFill>
                  <a:srgbClr val="2A4A75"/>
                </a:solidFill>
                <a:latin typeface="Arial"/>
                <a:cs typeface="Arial"/>
              </a:rPr>
              <a:t>e</a:t>
            </a:r>
            <a:r>
              <a:rPr sz="3200" spc="-355" dirty="0">
                <a:solidFill>
                  <a:srgbClr val="2A4A75"/>
                </a:solidFill>
                <a:latin typeface="Arial"/>
                <a:cs typeface="Arial"/>
              </a:rPr>
              <a:t>ss</a:t>
            </a:r>
            <a:r>
              <a:rPr sz="3200" spc="20" dirty="0">
                <a:solidFill>
                  <a:srgbClr val="2A4A75"/>
                </a:solidFill>
                <a:latin typeface="Arial"/>
                <a:cs typeface="Arial"/>
              </a:rPr>
              <a:t>i</a:t>
            </a:r>
            <a:r>
              <a:rPr sz="3200" spc="-95" dirty="0">
                <a:solidFill>
                  <a:srgbClr val="2A4A75"/>
                </a:solidFill>
                <a:latin typeface="Arial"/>
                <a:cs typeface="Arial"/>
              </a:rPr>
              <a:t>o</a:t>
            </a:r>
            <a:r>
              <a:rPr sz="3200" spc="-100" dirty="0">
                <a:solidFill>
                  <a:srgbClr val="2A4A75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  <a:p>
            <a:pPr marL="217170" marR="5080" indent="-205104">
              <a:lnSpc>
                <a:spcPct val="100299"/>
              </a:lnSpc>
              <a:spcBef>
                <a:spcPts val="1305"/>
              </a:spcBef>
              <a:buClr>
                <a:srgbClr val="1C314E"/>
              </a:buClr>
              <a:buSzPct val="75000"/>
              <a:buChar char="►"/>
              <a:tabLst>
                <a:tab pos="217804" algn="l"/>
              </a:tabLst>
            </a:pPr>
            <a:r>
              <a:rPr sz="3200" spc="-160" dirty="0">
                <a:solidFill>
                  <a:srgbClr val="AD470F"/>
                </a:solidFill>
                <a:latin typeface="Arial"/>
                <a:cs typeface="Arial"/>
              </a:rPr>
              <a:t>Softmax 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regression </a:t>
            </a:r>
            <a:r>
              <a:rPr sz="3200" spc="-165" dirty="0">
                <a:solidFill>
                  <a:srgbClr val="AD470F"/>
                </a:solidFill>
                <a:latin typeface="Arial"/>
                <a:cs typeface="Arial"/>
              </a:rPr>
              <a:t>is</a:t>
            </a:r>
            <a:r>
              <a:rPr sz="3200" spc="-16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250" dirty="0">
                <a:solidFill>
                  <a:srgbClr val="AD470F"/>
                </a:solidFill>
                <a:latin typeface="Arial"/>
                <a:cs typeface="Arial"/>
              </a:rPr>
              <a:t>a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AD470F"/>
                </a:solidFill>
                <a:latin typeface="Arial"/>
                <a:cs typeface="Arial"/>
              </a:rPr>
              <a:t>general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40" dirty="0">
                <a:solidFill>
                  <a:srgbClr val="AD470F"/>
                </a:solidFill>
                <a:latin typeface="Arial"/>
                <a:cs typeface="Arial"/>
              </a:rPr>
              <a:t>form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AD470F"/>
                </a:solidFill>
                <a:latin typeface="Arial"/>
                <a:cs typeface="Arial"/>
              </a:rPr>
              <a:t>of</a:t>
            </a:r>
            <a:r>
              <a:rPr sz="3200" spc="-16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95" dirty="0">
                <a:solidFill>
                  <a:srgbClr val="AD470F"/>
                </a:solidFill>
                <a:latin typeface="Arial"/>
                <a:cs typeface="Arial"/>
              </a:rPr>
              <a:t>logistic</a:t>
            </a:r>
            <a:r>
              <a:rPr sz="3200" spc="-16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AD470F"/>
                </a:solidFill>
                <a:latin typeface="Arial"/>
                <a:cs typeface="Arial"/>
              </a:rPr>
              <a:t>regression. </a:t>
            </a:r>
            <a:r>
              <a:rPr sz="3200" spc="-87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AD470F"/>
                </a:solidFill>
                <a:latin typeface="Arial"/>
                <a:cs typeface="Arial"/>
              </a:rPr>
              <a:t>When </a:t>
            </a:r>
            <a:r>
              <a:rPr sz="3200" spc="-35" dirty="0">
                <a:solidFill>
                  <a:srgbClr val="AD470F"/>
                </a:solidFill>
                <a:latin typeface="Arial"/>
                <a:cs typeface="Arial"/>
              </a:rPr>
              <a:t>the </a:t>
            </a:r>
            <a:r>
              <a:rPr sz="3200" spc="-90" dirty="0">
                <a:solidFill>
                  <a:srgbClr val="AD470F"/>
                </a:solidFill>
                <a:latin typeface="Arial"/>
                <a:cs typeface="Arial"/>
              </a:rPr>
              <a:t>number </a:t>
            </a:r>
            <a:r>
              <a:rPr sz="3200" spc="-5" dirty="0">
                <a:solidFill>
                  <a:srgbClr val="AD470F"/>
                </a:solidFill>
                <a:latin typeface="Arial"/>
                <a:cs typeface="Arial"/>
              </a:rPr>
              <a:t>of </a:t>
            </a:r>
            <a:r>
              <a:rPr sz="3200" spc="-150" dirty="0">
                <a:solidFill>
                  <a:srgbClr val="AD470F"/>
                </a:solidFill>
                <a:latin typeface="Arial"/>
                <a:cs typeface="Arial"/>
              </a:rPr>
              <a:t>categories k </a:t>
            </a:r>
            <a:r>
              <a:rPr sz="3200" spc="-275" dirty="0">
                <a:solidFill>
                  <a:srgbClr val="AD470F"/>
                </a:solidFill>
                <a:latin typeface="Arial"/>
                <a:cs typeface="Arial"/>
              </a:rPr>
              <a:t>= </a:t>
            </a:r>
            <a:r>
              <a:rPr sz="3200" spc="-125" dirty="0">
                <a:solidFill>
                  <a:srgbClr val="AD470F"/>
                </a:solidFill>
                <a:latin typeface="Arial"/>
                <a:cs typeface="Arial"/>
              </a:rPr>
              <a:t>2, </a:t>
            </a:r>
            <a:r>
              <a:rPr sz="3200" spc="-114" dirty="0">
                <a:solidFill>
                  <a:srgbClr val="AD470F"/>
                </a:solidFill>
                <a:latin typeface="Arial"/>
                <a:cs typeface="Arial"/>
              </a:rPr>
              <a:t>softmax 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regression </a:t>
            </a:r>
            <a:r>
              <a:rPr sz="3200" spc="-87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AD470F"/>
                </a:solidFill>
                <a:latin typeface="Arial"/>
                <a:cs typeface="Arial"/>
              </a:rPr>
              <a:t>d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300" dirty="0">
                <a:solidFill>
                  <a:srgbClr val="AD470F"/>
                </a:solidFill>
                <a:latin typeface="Arial"/>
                <a:cs typeface="Arial"/>
              </a:rPr>
              <a:t>g</a:t>
            </a:r>
            <a:r>
              <a:rPr sz="3200" spc="-19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140" dirty="0">
                <a:solidFill>
                  <a:srgbClr val="AD470F"/>
                </a:solidFill>
                <a:latin typeface="Arial"/>
                <a:cs typeface="Arial"/>
              </a:rPr>
              <a:t>n</a:t>
            </a:r>
            <a:r>
              <a:rPr sz="3200" spc="-15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20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sz="3200" spc="-275" dirty="0">
                <a:solidFill>
                  <a:srgbClr val="AD470F"/>
                </a:solidFill>
                <a:latin typeface="Arial"/>
                <a:cs typeface="Arial"/>
              </a:rPr>
              <a:t>a</a:t>
            </a:r>
            <a:r>
              <a:rPr sz="3200" spc="145" dirty="0">
                <a:solidFill>
                  <a:srgbClr val="AD470F"/>
                </a:solidFill>
                <a:latin typeface="Arial"/>
                <a:cs typeface="Arial"/>
              </a:rPr>
              <a:t>t</a:t>
            </a:r>
            <a:r>
              <a:rPr sz="3200" spc="-19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350" dirty="0">
                <a:solidFill>
                  <a:srgbClr val="AD470F"/>
                </a:solidFill>
                <a:latin typeface="Arial"/>
                <a:cs typeface="Arial"/>
              </a:rPr>
              <a:t>s</a:t>
            </a:r>
            <a:r>
              <a:rPr sz="3200" spc="-17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sz="3200" spc="-125" dirty="0">
                <a:solidFill>
                  <a:srgbClr val="AD470F"/>
                </a:solidFill>
                <a:latin typeface="Arial"/>
                <a:cs typeface="Arial"/>
              </a:rPr>
              <a:t>n</a:t>
            </a:r>
            <a:r>
              <a:rPr sz="3200" spc="150" dirty="0">
                <a:solidFill>
                  <a:srgbClr val="AD470F"/>
                </a:solidFill>
                <a:latin typeface="Arial"/>
                <a:cs typeface="Arial"/>
              </a:rPr>
              <a:t>t</a:t>
            </a:r>
            <a:r>
              <a:rPr sz="3200" spc="-95" dirty="0">
                <a:solidFill>
                  <a:srgbClr val="AD470F"/>
                </a:solidFill>
                <a:latin typeface="Arial"/>
                <a:cs typeface="Arial"/>
              </a:rPr>
              <a:t>o</a:t>
            </a:r>
            <a:r>
              <a:rPr sz="3200" spc="-16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AD470F"/>
                </a:solidFill>
                <a:latin typeface="Arial"/>
                <a:cs typeface="Arial"/>
              </a:rPr>
              <a:t>l</a:t>
            </a:r>
            <a:r>
              <a:rPr sz="3200" spc="-100" dirty="0">
                <a:solidFill>
                  <a:srgbClr val="AD470F"/>
                </a:solidFill>
                <a:latin typeface="Arial"/>
                <a:cs typeface="Arial"/>
              </a:rPr>
              <a:t>o</a:t>
            </a:r>
            <a:r>
              <a:rPr sz="3200" spc="-270" dirty="0">
                <a:solidFill>
                  <a:srgbClr val="AD470F"/>
                </a:solidFill>
                <a:latin typeface="Arial"/>
                <a:cs typeface="Arial"/>
              </a:rPr>
              <a:t>g</a:t>
            </a:r>
            <a:r>
              <a:rPr sz="3200" spc="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sz="3200" spc="-390" dirty="0">
                <a:solidFill>
                  <a:srgbClr val="AD470F"/>
                </a:solidFill>
                <a:latin typeface="Arial"/>
                <a:cs typeface="Arial"/>
              </a:rPr>
              <a:t>s</a:t>
            </a:r>
            <a:r>
              <a:rPr sz="3200" spc="180" dirty="0">
                <a:solidFill>
                  <a:srgbClr val="AD470F"/>
                </a:solidFill>
                <a:latin typeface="Arial"/>
                <a:cs typeface="Arial"/>
              </a:rPr>
              <a:t>t</a:t>
            </a:r>
            <a:r>
              <a:rPr sz="3200" spc="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sz="3200" spc="-250" dirty="0">
                <a:solidFill>
                  <a:srgbClr val="AD470F"/>
                </a:solidFill>
                <a:latin typeface="Arial"/>
                <a:cs typeface="Arial"/>
              </a:rPr>
              <a:t>c</a:t>
            </a:r>
            <a:r>
              <a:rPr sz="3200" spc="-17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sz="3200" spc="-19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270" dirty="0">
                <a:solidFill>
                  <a:srgbClr val="AD470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AD470F"/>
                </a:solidFill>
                <a:latin typeface="Arial"/>
                <a:cs typeface="Arial"/>
              </a:rPr>
              <a:t>r</a:t>
            </a:r>
            <a:r>
              <a:rPr sz="3200" spc="-195" dirty="0">
                <a:solidFill>
                  <a:srgbClr val="AD470F"/>
                </a:solidFill>
                <a:latin typeface="Arial"/>
                <a:cs typeface="Arial"/>
              </a:rPr>
              <a:t>e</a:t>
            </a:r>
            <a:r>
              <a:rPr sz="3200" spc="-355" dirty="0">
                <a:solidFill>
                  <a:srgbClr val="AD470F"/>
                </a:solidFill>
                <a:latin typeface="Arial"/>
                <a:cs typeface="Arial"/>
              </a:rPr>
              <a:t>ss</a:t>
            </a:r>
            <a:r>
              <a:rPr sz="3200" spc="20" dirty="0">
                <a:solidFill>
                  <a:srgbClr val="AD470F"/>
                </a:solidFill>
                <a:latin typeface="Arial"/>
                <a:cs typeface="Arial"/>
              </a:rPr>
              <a:t>i</a:t>
            </a:r>
            <a:r>
              <a:rPr sz="3200" spc="-100" dirty="0">
                <a:solidFill>
                  <a:srgbClr val="AD470F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351" y="3845731"/>
            <a:ext cx="4499139" cy="16525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852056"/>
            <a:ext cx="4917639" cy="38862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4782AA-BDBC-0544-AD4C-A37AAFDC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10D969B-669C-C143-92AA-25716952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Kennesaw State University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989EA4-177B-4F42-B41D-625B7FBC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712257F-3FFC-8B4D-9BBB-28AA9F2A77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6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144D-123F-5A46-83DC-695EFB6A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What is the Rule?</a:t>
            </a:r>
          </a:p>
        </p:txBody>
      </p:sp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0635861E-9D8A-404D-9441-E327DD21C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1690688"/>
            <a:ext cx="7962900" cy="4038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8CA5-38F0-2343-B142-29DC5C5B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54F5C-AF74-4944-A3D5-5DEF87EA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E0D9-BB64-D54E-906C-21B63D8A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333" y="53894"/>
            <a:ext cx="10815981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34833" y="1170693"/>
            <a:ext cx="74049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7539" y="6412465"/>
            <a:ext cx="20929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813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4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2813"/>
                </a:lnSpc>
              </a:pPr>
              <a:t>20</a:t>
            </a:fld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60989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118" y="-96776"/>
            <a:ext cx="11441404" cy="137131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 dirty="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 dirty="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 dirty="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7539" y="6412465"/>
            <a:ext cx="20929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813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4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2813"/>
                </a:lnSpc>
              </a:pPr>
              <a:t>21</a:t>
            </a:fld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165046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14575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212109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 dirty="0">
              <a:latin typeface="Arial"/>
              <a:cs typeface="Arial"/>
            </a:endParaRPr>
          </a:p>
          <a:p>
            <a:pPr marL="7192254" marR="6773" indent="19472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 dirty="0">
              <a:latin typeface="Arial"/>
              <a:cs typeface="Arial"/>
            </a:endParaRPr>
          </a:p>
          <a:p>
            <a:pPr marL="513914" marR="6013723" indent="52492">
              <a:spcBef>
                <a:spcPts val="117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 dirty="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 dirty="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5" name="object 15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7539" y="6412465"/>
            <a:ext cx="20929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813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4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2813"/>
                </a:lnSpc>
              </a:pPr>
              <a:t>22</a:t>
            </a:fld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18" name="object 18"/>
          <p:cNvSpPr txBox="1"/>
          <p:nvPr/>
        </p:nvSpPr>
        <p:spPr>
          <a:xfrm>
            <a:off x="3988179" y="5446174"/>
            <a:ext cx="18626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0" marR="6773" indent="-102444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730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100" y="25816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100" y="5475047"/>
            <a:ext cx="5753947" cy="13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8866" marR="6773" indent="-102444">
              <a:lnSpc>
                <a:spcPts val="2880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55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Li,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Ranjay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Krishna,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Danfei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Xu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3029" y="5514781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23</a:t>
            </a:fld>
            <a:endParaRPr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23" name="object 23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11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22" y="164961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3519" y="5798314"/>
            <a:ext cx="278722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89829" y="5840807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493178" y="6416331"/>
            <a:ext cx="3733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23" name="object 23"/>
          <p:cNvSpPr txBox="1"/>
          <p:nvPr/>
        </p:nvSpPr>
        <p:spPr>
          <a:xfrm>
            <a:off x="3988179" y="5446173"/>
            <a:ext cx="1862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3029" y="5485908"/>
            <a:ext cx="16603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5585" y="5447530"/>
            <a:ext cx="17043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51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164961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 dirty="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 dirty="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8179" y="5446173"/>
            <a:ext cx="1862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3029" y="5485908"/>
            <a:ext cx="16603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5585" y="5447530"/>
            <a:ext cx="17043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9367" y="2579500"/>
            <a:ext cx="3529212" cy="41439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570167" y="3690073"/>
            <a:ext cx="291253" cy="55033"/>
            <a:chOff x="6427625" y="2767554"/>
            <a:chExt cx="218440" cy="41275"/>
          </a:xfrm>
        </p:grpSpPr>
        <p:sp>
          <p:nvSpPr>
            <p:cNvPr id="30" name="object 30"/>
            <p:cNvSpPr/>
            <p:nvPr/>
          </p:nvSpPr>
          <p:spPr>
            <a:xfrm>
              <a:off x="6427625" y="278804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97875" y="2772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597875" y="2772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40067" y="3403887"/>
            <a:ext cx="217424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L</a:t>
            </a:r>
            <a:r>
              <a:rPr sz="2600" baseline="-32051" dirty="0">
                <a:solidFill>
                  <a:srgbClr val="9900FF"/>
                </a:solidFill>
                <a:latin typeface="Arial"/>
                <a:cs typeface="Arial"/>
              </a:rPr>
              <a:t>i</a:t>
            </a:r>
            <a:r>
              <a:rPr sz="2600" spc="309" baseline="-32051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667" spc="-53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667">
              <a:latin typeface="Arial"/>
              <a:cs typeface="Arial"/>
            </a:endParaRPr>
          </a:p>
          <a:p>
            <a:pPr marL="5080" algn="ctr"/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667" spc="-6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rgbClr val="9900FF"/>
                </a:solidFill>
                <a:latin typeface="Arial"/>
                <a:cs typeface="Arial"/>
              </a:rPr>
              <a:t>2.04</a:t>
            </a:r>
            <a:endParaRPr sz="266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3519" y="5798314"/>
            <a:ext cx="278722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89829" y="5840807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25</a:t>
            </a:fld>
            <a:endParaRPr dirty="0"/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3812017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03" y="164961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8179" y="5446173"/>
            <a:ext cx="18626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3029" y="5485908"/>
            <a:ext cx="16603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5585" y="5447530"/>
            <a:ext cx="17043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9367" y="2579500"/>
            <a:ext cx="3529212" cy="41439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570167" y="3690073"/>
            <a:ext cx="291253" cy="55033"/>
            <a:chOff x="6427625" y="2767554"/>
            <a:chExt cx="218440" cy="41275"/>
          </a:xfrm>
        </p:grpSpPr>
        <p:sp>
          <p:nvSpPr>
            <p:cNvPr id="30" name="object 30"/>
            <p:cNvSpPr/>
            <p:nvPr/>
          </p:nvSpPr>
          <p:spPr>
            <a:xfrm>
              <a:off x="6427625" y="2788049"/>
              <a:ext cx="170815" cy="0"/>
            </a:xfrm>
            <a:custGeom>
              <a:avLst/>
              <a:gdLst/>
              <a:ahLst/>
              <a:cxnLst/>
              <a:rect l="l" t="t" r="r" b="b"/>
              <a:pathLst>
                <a:path w="170815">
                  <a:moveTo>
                    <a:pt x="0" y="0"/>
                  </a:moveTo>
                  <a:lnTo>
                    <a:pt x="1702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97875" y="2772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597875" y="27723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40067" y="3403887"/>
            <a:ext cx="217424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L</a:t>
            </a:r>
            <a:r>
              <a:rPr sz="2600" baseline="-32051" dirty="0">
                <a:solidFill>
                  <a:srgbClr val="9900FF"/>
                </a:solidFill>
                <a:latin typeface="Arial"/>
                <a:cs typeface="Arial"/>
              </a:rPr>
              <a:t>i</a:t>
            </a:r>
            <a:r>
              <a:rPr sz="2600" spc="309" baseline="-32051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667" spc="-53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667">
              <a:latin typeface="Arial"/>
              <a:cs typeface="Arial"/>
            </a:endParaRPr>
          </a:p>
          <a:p>
            <a:pPr marL="5080" algn="ctr"/>
            <a:r>
              <a:rPr sz="2667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667" spc="-6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667" b="1" spc="-7" dirty="0">
                <a:solidFill>
                  <a:srgbClr val="9900FF"/>
                </a:solidFill>
                <a:latin typeface="Arial"/>
                <a:cs typeface="Arial"/>
              </a:rPr>
              <a:t>2.04</a:t>
            </a:r>
            <a:endParaRPr sz="266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3519" y="5798314"/>
            <a:ext cx="278722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89829" y="5840807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26</a:t>
            </a:fld>
            <a:endParaRPr dirty="0"/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34" name="object 34"/>
          <p:cNvSpPr txBox="1"/>
          <p:nvPr/>
        </p:nvSpPr>
        <p:spPr>
          <a:xfrm>
            <a:off x="8669833" y="4643895"/>
            <a:ext cx="3391747" cy="8171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733" b="1" dirty="0">
                <a:latin typeface="Arial"/>
                <a:cs typeface="Arial"/>
              </a:rPr>
              <a:t>Maximum</a:t>
            </a:r>
            <a:r>
              <a:rPr sz="1733" b="1" spc="-67" dirty="0">
                <a:latin typeface="Arial"/>
                <a:cs typeface="Arial"/>
              </a:rPr>
              <a:t> </a:t>
            </a:r>
            <a:r>
              <a:rPr sz="1733" b="1" spc="-7" dirty="0">
                <a:latin typeface="Arial"/>
                <a:cs typeface="Arial"/>
              </a:rPr>
              <a:t>Likelihood</a:t>
            </a:r>
            <a:r>
              <a:rPr sz="1733" b="1" spc="-67" dirty="0">
                <a:latin typeface="Arial"/>
                <a:cs typeface="Arial"/>
              </a:rPr>
              <a:t> </a:t>
            </a:r>
            <a:r>
              <a:rPr sz="1733" b="1" spc="-7" dirty="0">
                <a:latin typeface="Arial"/>
                <a:cs typeface="Arial"/>
              </a:rPr>
              <a:t>Estimation </a:t>
            </a:r>
            <a:r>
              <a:rPr sz="1733" b="1" spc="-460" dirty="0">
                <a:latin typeface="Arial"/>
                <a:cs typeface="Arial"/>
              </a:rPr>
              <a:t> </a:t>
            </a:r>
            <a:r>
              <a:rPr sz="1733" spc="-7" dirty="0">
                <a:latin typeface="Arial"/>
                <a:cs typeface="Arial"/>
              </a:rPr>
              <a:t>Choose weights to </a:t>
            </a:r>
            <a:r>
              <a:rPr sz="1733" dirty="0">
                <a:latin typeface="Arial"/>
                <a:cs typeface="Arial"/>
              </a:rPr>
              <a:t>maximize </a:t>
            </a:r>
            <a:r>
              <a:rPr sz="1733" spc="-7" dirty="0">
                <a:latin typeface="Arial"/>
                <a:cs typeface="Arial"/>
              </a:rPr>
              <a:t>the </a:t>
            </a:r>
            <a:r>
              <a:rPr sz="1733" dirty="0">
                <a:latin typeface="Arial"/>
                <a:cs typeface="Arial"/>
              </a:rPr>
              <a:t> </a:t>
            </a:r>
            <a:r>
              <a:rPr sz="1733" spc="-7" dirty="0">
                <a:latin typeface="Arial"/>
                <a:cs typeface="Arial"/>
              </a:rPr>
              <a:t>likelihood of the observed data </a:t>
            </a:r>
            <a:endParaRPr sz="17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868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18329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9367" y="2579500"/>
            <a:ext cx="3529212" cy="41439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720187" y="3232232"/>
            <a:ext cx="1417320" cy="2113399"/>
          </a:xfrm>
          <a:prstGeom prst="rect">
            <a:avLst/>
          </a:prstGeom>
          <a:ln w="19049">
            <a:solidFill>
              <a:srgbClr val="99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1.00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35434" y="3388718"/>
            <a:ext cx="956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compare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395801" y="3505912"/>
            <a:ext cx="530860" cy="110067"/>
            <a:chOff x="6296850" y="2629434"/>
            <a:chExt cx="398145" cy="82550"/>
          </a:xfrm>
        </p:grpSpPr>
        <p:sp>
          <p:nvSpPr>
            <p:cNvPr id="29" name="object 29"/>
            <p:cNvSpPr/>
            <p:nvPr/>
          </p:nvSpPr>
          <p:spPr>
            <a:xfrm>
              <a:off x="6296850" y="267042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9425" y="2629434"/>
              <a:ext cx="105500" cy="819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0094232" y="3517612"/>
            <a:ext cx="626533" cy="110067"/>
            <a:chOff x="7570674" y="2638209"/>
            <a:chExt cx="469900" cy="82550"/>
          </a:xfrm>
        </p:grpSpPr>
        <p:sp>
          <p:nvSpPr>
            <p:cNvPr id="32" name="object 32"/>
            <p:cNvSpPr/>
            <p:nvPr/>
          </p:nvSpPr>
          <p:spPr>
            <a:xfrm>
              <a:off x="7666650" y="2679200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5">
                  <a:moveTo>
                    <a:pt x="3734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0674" y="2638209"/>
              <a:ext cx="105500" cy="8198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33519" y="5473194"/>
            <a:ext cx="2787227" cy="64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" algn="ctr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88179" y="5475047"/>
            <a:ext cx="1862667" cy="720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530" marR="6773" indent="-102444">
              <a:lnSpc>
                <a:spcPts val="2880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33029" y="5514781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79510" y="5526480"/>
            <a:ext cx="1910927" cy="1267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7812" marR="152396" indent="-118530">
              <a:lnSpc>
                <a:spcPts val="2880"/>
              </a:lnSpc>
            </a:pPr>
            <a:r>
              <a:rPr sz="2400" spc="-7" dirty="0">
                <a:solidFill>
                  <a:srgbClr val="9900FF"/>
                </a:solidFill>
                <a:latin typeface="Arial"/>
                <a:cs typeface="Arial"/>
              </a:rPr>
              <a:t>Correct  probs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15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06,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47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164817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9367" y="2579500"/>
            <a:ext cx="3529212" cy="41439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4033" y="5106231"/>
            <a:ext cx="1994300" cy="76079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720187" y="3232232"/>
            <a:ext cx="1417320" cy="2113399"/>
          </a:xfrm>
          <a:prstGeom prst="rect">
            <a:avLst/>
          </a:prstGeom>
          <a:ln w="19049">
            <a:solidFill>
              <a:srgbClr val="99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1.00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694426" y="4668160"/>
            <a:ext cx="1785620" cy="362373"/>
            <a:chOff x="6520819" y="3501120"/>
            <a:chExt cx="1339215" cy="27178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0819" y="3501120"/>
              <a:ext cx="1339004" cy="22560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339929" y="3753844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071593" y="3753844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035434" y="3388718"/>
            <a:ext cx="956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compare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395801" y="3505912"/>
            <a:ext cx="530860" cy="110067"/>
            <a:chOff x="6296850" y="2629434"/>
            <a:chExt cx="398145" cy="82550"/>
          </a:xfrm>
        </p:grpSpPr>
        <p:sp>
          <p:nvSpPr>
            <p:cNvPr id="34" name="object 34"/>
            <p:cNvSpPr/>
            <p:nvPr/>
          </p:nvSpPr>
          <p:spPr>
            <a:xfrm>
              <a:off x="6296850" y="267042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9425" y="2629434"/>
              <a:ext cx="105500" cy="8198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0094232" y="3517612"/>
            <a:ext cx="626533" cy="110067"/>
            <a:chOff x="7570674" y="2638209"/>
            <a:chExt cx="469900" cy="82550"/>
          </a:xfrm>
        </p:grpSpPr>
        <p:sp>
          <p:nvSpPr>
            <p:cNvPr id="37" name="object 37"/>
            <p:cNvSpPr/>
            <p:nvPr/>
          </p:nvSpPr>
          <p:spPr>
            <a:xfrm>
              <a:off x="7666650" y="2679200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5">
                  <a:moveTo>
                    <a:pt x="3734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0674" y="2638209"/>
              <a:ext cx="105500" cy="819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649600" y="3964117"/>
            <a:ext cx="1766147" cy="5917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06486" marR="6773" indent="-290398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Kullback–Leibler  divergence</a:t>
            </a:r>
            <a:endParaRPr sz="18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3519" y="5473194"/>
            <a:ext cx="2787227" cy="648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47" algn="ctr">
              <a:lnSpc>
                <a:spcPts val="2493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88179" y="5475047"/>
            <a:ext cx="1862667" cy="720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530" marR="6773" indent="-102444">
              <a:lnSpc>
                <a:spcPts val="2880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33029" y="5514781"/>
            <a:ext cx="166031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179510" y="5526480"/>
            <a:ext cx="1910927" cy="1267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7812" marR="152396" indent="-118530">
              <a:lnSpc>
                <a:spcPts val="2880"/>
              </a:lnSpc>
            </a:pPr>
            <a:r>
              <a:rPr sz="2400" spc="-7" dirty="0">
                <a:solidFill>
                  <a:srgbClr val="9900FF"/>
                </a:solidFill>
                <a:latin typeface="Arial"/>
                <a:cs typeface="Arial"/>
              </a:rPr>
              <a:t>Correct  probs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115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06,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342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258165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6233" y="3220534"/>
            <a:ext cx="1417320" cy="2113399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0351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340351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1433" y="3220533"/>
            <a:ext cx="1417320" cy="2113399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77890" algn="r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24.5</a:t>
            </a:r>
            <a:endParaRPr sz="4000">
              <a:latin typeface="Arial"/>
              <a:cs typeface="Arial"/>
            </a:endParaRPr>
          </a:p>
          <a:p>
            <a:pPr marR="99904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164.0</a:t>
            </a:r>
            <a:endParaRPr sz="4000">
              <a:latin typeface="Arial"/>
              <a:cs typeface="Arial"/>
            </a:endParaRPr>
          </a:p>
          <a:p>
            <a:pPr marR="179489" algn="r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0.18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4633" y="3220533"/>
            <a:ext cx="1417320" cy="2113399"/>
          </a:xfrm>
          <a:prstGeom prst="rect">
            <a:avLst/>
          </a:prstGeom>
          <a:ln w="19049">
            <a:solidFill>
              <a:srgbClr val="37761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0.13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0.87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93434" y="4279479"/>
            <a:ext cx="761153" cy="110067"/>
            <a:chOff x="2545075" y="3209609"/>
            <a:chExt cx="570865" cy="82550"/>
          </a:xfrm>
        </p:grpSpPr>
        <p:sp>
          <p:nvSpPr>
            <p:cNvPr id="16" name="object 16"/>
            <p:cNvSpPr/>
            <p:nvPr/>
          </p:nvSpPr>
          <p:spPr>
            <a:xfrm>
              <a:off x="2545075" y="3250600"/>
              <a:ext cx="474980" cy="0"/>
            </a:xfrm>
            <a:custGeom>
              <a:avLst/>
              <a:gdLst/>
              <a:ahLst/>
              <a:cxnLst/>
              <a:rect l="l" t="t" r="r" b="b"/>
              <a:pathLst>
                <a:path w="474980">
                  <a:moveTo>
                    <a:pt x="0" y="0"/>
                  </a:moveTo>
                  <a:lnTo>
                    <a:pt x="4745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0150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547400" y="3849035"/>
            <a:ext cx="4165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exp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0233" y="4279479"/>
            <a:ext cx="1172633" cy="110067"/>
            <a:chOff x="4297674" y="3209609"/>
            <a:chExt cx="879475" cy="82550"/>
          </a:xfrm>
        </p:grpSpPr>
        <p:sp>
          <p:nvSpPr>
            <p:cNvPr id="20" name="object 20"/>
            <p:cNvSpPr/>
            <p:nvPr/>
          </p:nvSpPr>
          <p:spPr>
            <a:xfrm>
              <a:off x="4297674" y="3250600"/>
              <a:ext cx="783590" cy="0"/>
            </a:xfrm>
            <a:custGeom>
              <a:avLst/>
              <a:gdLst/>
              <a:ahLst/>
              <a:cxnLst/>
              <a:rect l="l" t="t" r="r" b="b"/>
              <a:pathLst>
                <a:path w="783589">
                  <a:moveTo>
                    <a:pt x="0" y="0"/>
                  </a:moveTo>
                  <a:lnTo>
                    <a:pt x="7832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1449" y="3209609"/>
              <a:ext cx="105500" cy="8198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76399" y="394871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normalize</a:t>
            </a:r>
            <a:endParaRPr sz="1867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88179" y="5446174"/>
            <a:ext cx="18626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8530" marR="6773" indent="-102444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unnormalized  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2652" y="2405981"/>
            <a:ext cx="161374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2492">
              <a:spcBef>
                <a:spcPts val="13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Probabilities </a:t>
            </a:r>
            <a:r>
              <a:rPr sz="2133" spc="-5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must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&gt;=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21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2639" y="2421695"/>
            <a:ext cx="1733973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112604">
              <a:spcBef>
                <a:spcPts val="133"/>
              </a:spcBef>
            </a:pP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Probabilities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 must</a:t>
            </a:r>
            <a:r>
              <a:rPr sz="2133" spc="-53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sum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37761C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37761C"/>
                </a:solidFill>
                <a:latin typeface="Arial"/>
                <a:cs typeface="Arial"/>
              </a:rPr>
              <a:t>1</a:t>
            </a:r>
            <a:endParaRPr sz="21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33029" y="5485908"/>
            <a:ext cx="16603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37761C"/>
                </a:solidFill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3519" y="5447530"/>
            <a:ext cx="2787227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847" algn="ctr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Unnormalized</a:t>
            </a:r>
            <a:endParaRPr sz="2133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log-probabilities</a:t>
            </a:r>
            <a:r>
              <a:rPr sz="2133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/</a:t>
            </a:r>
            <a:r>
              <a:rPr sz="2133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logits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9367" y="2579500"/>
            <a:ext cx="3529212" cy="41439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0720187" y="3232232"/>
            <a:ext cx="1417320" cy="2113399"/>
          </a:xfrm>
          <a:prstGeom prst="rect">
            <a:avLst/>
          </a:prstGeom>
          <a:ln w="19049">
            <a:solidFill>
              <a:srgbClr val="9900FF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38754">
              <a:spcBef>
                <a:spcPts val="480"/>
              </a:spcBef>
            </a:pPr>
            <a:r>
              <a:rPr sz="4000" b="1" spc="-7" dirty="0">
                <a:latin typeface="Arial"/>
                <a:cs typeface="Arial"/>
              </a:rPr>
              <a:t>1.00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  <a:p>
            <a:pPr marL="238754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0.00</a:t>
            </a:r>
            <a:endParaRPr sz="4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12238" y="5497608"/>
            <a:ext cx="103293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34617" marR="6773" indent="-118530">
              <a:spcBef>
                <a:spcPts val="133"/>
              </a:spcBef>
            </a:pPr>
            <a:r>
              <a:rPr sz="2400" spc="-7" dirty="0">
                <a:solidFill>
                  <a:srgbClr val="9900FF"/>
                </a:solidFill>
                <a:latin typeface="Arial"/>
                <a:cs typeface="Arial"/>
              </a:rPr>
              <a:t>Correct  probs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35434" y="3388718"/>
            <a:ext cx="9567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compare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395801" y="3505912"/>
            <a:ext cx="530860" cy="110067"/>
            <a:chOff x="6296850" y="2629434"/>
            <a:chExt cx="398145" cy="82550"/>
          </a:xfrm>
        </p:grpSpPr>
        <p:sp>
          <p:nvSpPr>
            <p:cNvPr id="33" name="object 33"/>
            <p:cNvSpPr/>
            <p:nvPr/>
          </p:nvSpPr>
          <p:spPr>
            <a:xfrm>
              <a:off x="6296850" y="2670424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59">
                  <a:moveTo>
                    <a:pt x="0" y="0"/>
                  </a:moveTo>
                  <a:lnTo>
                    <a:pt x="302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9425" y="2629434"/>
              <a:ext cx="105500" cy="8198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0094232" y="3517612"/>
            <a:ext cx="626533" cy="110067"/>
            <a:chOff x="7570674" y="2638209"/>
            <a:chExt cx="469900" cy="82550"/>
          </a:xfrm>
        </p:grpSpPr>
        <p:sp>
          <p:nvSpPr>
            <p:cNvPr id="36" name="object 36"/>
            <p:cNvSpPr/>
            <p:nvPr/>
          </p:nvSpPr>
          <p:spPr>
            <a:xfrm>
              <a:off x="7666650" y="2679200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5">
                  <a:moveTo>
                    <a:pt x="3734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0674" y="2638209"/>
              <a:ext cx="105500" cy="8198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730157" y="4152151"/>
            <a:ext cx="15341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Cross</a:t>
            </a:r>
            <a:r>
              <a:rPr sz="1867" i="1" spc="-100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Entropy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688665" y="4574767"/>
            <a:ext cx="1549400" cy="478367"/>
            <a:chOff x="6516499" y="3431075"/>
            <a:chExt cx="1162050" cy="358775"/>
          </a:xfrm>
        </p:grpSpPr>
        <p:sp>
          <p:nvSpPr>
            <p:cNvPr id="40" name="object 40"/>
            <p:cNvSpPr/>
            <p:nvPr/>
          </p:nvSpPr>
          <p:spPr>
            <a:xfrm>
              <a:off x="7076634" y="3469924"/>
              <a:ext cx="196215" cy="273050"/>
            </a:xfrm>
            <a:custGeom>
              <a:avLst/>
              <a:gdLst/>
              <a:ahLst/>
              <a:cxnLst/>
              <a:rect l="l" t="t" r="r" b="b"/>
              <a:pathLst>
                <a:path w="196215" h="273050">
                  <a:moveTo>
                    <a:pt x="0" y="0"/>
                  </a:moveTo>
                  <a:lnTo>
                    <a:pt x="196199" y="0"/>
                  </a:lnTo>
                  <a:lnTo>
                    <a:pt x="196199" y="272699"/>
                  </a:lnTo>
                  <a:lnTo>
                    <a:pt x="0" y="272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366724" y="3466699"/>
              <a:ext cx="196215" cy="273050"/>
            </a:xfrm>
            <a:custGeom>
              <a:avLst/>
              <a:gdLst/>
              <a:ahLst/>
              <a:cxnLst/>
              <a:rect l="l" t="t" r="r" b="b"/>
              <a:pathLst>
                <a:path w="196215" h="273050">
                  <a:moveTo>
                    <a:pt x="0" y="0"/>
                  </a:moveTo>
                  <a:lnTo>
                    <a:pt x="196199" y="0"/>
                  </a:lnTo>
                  <a:lnTo>
                    <a:pt x="196199" y="272699"/>
                  </a:lnTo>
                  <a:lnTo>
                    <a:pt x="0" y="272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6499" y="3431075"/>
              <a:ext cx="1161539" cy="35549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085617" y="3770673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817281" y="3770673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699" y="0"/>
                  </a:lnTo>
                </a:path>
              </a:pathLst>
            </a:custGeom>
            <a:ln w="3809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0238" y="5143252"/>
            <a:ext cx="2140093" cy="27537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29</a:t>
            </a:fld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</p:spTree>
    <p:extLst>
      <p:ext uri="{BB962C8B-B14F-4D97-AF65-F5344CB8AC3E}">
        <p14:creationId xmlns:p14="http://schemas.microsoft.com/office/powerpoint/2010/main" val="150967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4B45-C6B2-5242-BC18-873693C9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4EFF"/>
                </a:solidFill>
              </a:rPr>
              <a:t>How to develop an artificial intelligence system?</a:t>
            </a:r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C25F81-A398-1948-A247-4C604D65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219" y="1690688"/>
            <a:ext cx="8673784" cy="42138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5A769-78AA-6547-8459-6C512739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DE993-2CE0-2E42-B835-89D4710E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107E0-7435-834C-A4D3-62AA8227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1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094" y="126028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 dirty="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 dirty="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3433" y="2973218"/>
            <a:ext cx="4247824" cy="4987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00064" y="2973218"/>
            <a:ext cx="3122925" cy="7855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837234" y="2621502"/>
            <a:ext cx="38396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Maximize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probability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correct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class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30</a:t>
            </a:fld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16" name="object 16"/>
          <p:cNvSpPr txBox="1"/>
          <p:nvPr/>
        </p:nvSpPr>
        <p:spPr>
          <a:xfrm>
            <a:off x="8761101" y="2621518"/>
            <a:ext cx="22555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Putting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all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together:</a:t>
            </a:r>
            <a:endParaRPr sz="18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12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25" y="16603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3433" y="2973218"/>
            <a:ext cx="4247824" cy="4987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0064" y="2973218"/>
            <a:ext cx="3122925" cy="7855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837234" y="2621502"/>
            <a:ext cx="38396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Maximize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probability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correct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class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31</a:t>
            </a:fld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16" name="object 16"/>
          <p:cNvSpPr txBox="1"/>
          <p:nvPr/>
        </p:nvSpPr>
        <p:spPr>
          <a:xfrm>
            <a:off x="8761101" y="2621518"/>
            <a:ext cx="22555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Putting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all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together:</a:t>
            </a:r>
            <a:endParaRPr sz="18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9866" y="3817901"/>
            <a:ext cx="8135620" cy="1743405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100753" rIns="0" bIns="0" rtlCol="0">
            <a:spAutoFit/>
          </a:bodyPr>
          <a:lstStyle/>
          <a:p>
            <a:pPr marL="114297">
              <a:spcBef>
                <a:spcPts val="793"/>
              </a:spcBef>
            </a:pP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Q1: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What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0000FF"/>
                </a:solidFill>
                <a:latin typeface="Arial"/>
                <a:cs typeface="Arial"/>
              </a:rPr>
              <a:t>min/max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possible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0000FF"/>
                </a:solidFill>
                <a:latin typeface="Arial"/>
                <a:cs typeface="Arial"/>
              </a:rPr>
              <a:t>softmax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13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600" spc="20" baseline="-32051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667" spc="13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  <a:endParaRPr sz="2667">
              <a:latin typeface="Arial"/>
              <a:cs typeface="Arial"/>
            </a:endParaRPr>
          </a:p>
          <a:p>
            <a:pPr marL="114297" marR="228594">
              <a:spcBef>
                <a:spcPts val="3200"/>
              </a:spcBef>
            </a:pP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Q2:</a:t>
            </a:r>
            <a:r>
              <a:rPr sz="2667" spc="-1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At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initialization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all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2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600" spc="29" baseline="-32051" dirty="0">
                <a:solidFill>
                  <a:srgbClr val="0000FF"/>
                </a:solidFill>
                <a:latin typeface="Arial"/>
                <a:cs typeface="Arial"/>
              </a:rPr>
              <a:t>j</a:t>
            </a:r>
            <a:r>
              <a:rPr sz="2600" spc="360" baseline="-3205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will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approximately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equal; </a:t>
            </a:r>
            <a:r>
              <a:rPr sz="2667" spc="-7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what</a:t>
            </a:r>
            <a:r>
              <a:rPr sz="26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0000FF"/>
                </a:solidFill>
                <a:latin typeface="Arial"/>
                <a:cs typeface="Arial"/>
              </a:rPr>
              <a:t>softmax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7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600" spc="9" baseline="-32051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667" spc="7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0000FF"/>
                </a:solidFill>
                <a:latin typeface="Arial"/>
                <a:cs typeface="Arial"/>
              </a:rPr>
              <a:t>assuming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6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0000FF"/>
                </a:solidFill>
                <a:latin typeface="Arial"/>
                <a:cs typeface="Arial"/>
              </a:rPr>
              <a:t>classes?</a:t>
            </a:r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5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29" y="50569"/>
            <a:ext cx="140208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>
                <a:latin typeface="Arial"/>
                <a:cs typeface="Arial"/>
              </a:rPr>
              <a:t>Softmax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7" dirty="0">
                <a:latin typeface="Arial"/>
                <a:cs typeface="Arial"/>
              </a:rPr>
              <a:t>Classifier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dirty="0"/>
              <a:t>(Multinomial</a:t>
            </a:r>
            <a:r>
              <a:rPr spc="-33" dirty="0"/>
              <a:t> </a:t>
            </a:r>
            <a:r>
              <a:rPr spc="-7" dirty="0"/>
              <a:t>Logistic</a:t>
            </a:r>
            <a:r>
              <a:rPr spc="-33" dirty="0"/>
              <a:t> </a:t>
            </a:r>
            <a:r>
              <a:rPr spc="-7" dirty="0"/>
              <a:t>Regression)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200" y="3022125"/>
            <a:ext cx="733213" cy="225100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 algn="just">
              <a:lnSpc>
                <a:spcPct val="158200"/>
              </a:lnSpc>
              <a:spcBef>
                <a:spcPts val="140"/>
              </a:spcBef>
            </a:pPr>
            <a:r>
              <a:rPr sz="3200" dirty="0">
                <a:latin typeface="Arial"/>
                <a:cs typeface="Arial"/>
              </a:rPr>
              <a:t>cat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car </a:t>
            </a:r>
            <a:r>
              <a:rPr sz="3200" spc="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frog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8067" y="3163613"/>
            <a:ext cx="909320" cy="2171534"/>
          </a:xfrm>
          <a:prstGeom prst="rect">
            <a:avLst/>
          </a:prstGeom>
        </p:spPr>
        <p:txBody>
          <a:bodyPr vert="horz" wrap="square" lIns="0" tIns="118533" rIns="0" bIns="0" rtlCol="0">
            <a:spAutoFit/>
          </a:bodyPr>
          <a:lstStyle/>
          <a:p>
            <a:pPr marL="118530">
              <a:spcBef>
                <a:spcPts val="933"/>
              </a:spcBef>
            </a:pPr>
            <a:r>
              <a:rPr sz="4000" b="1" spc="-7" dirty="0">
                <a:latin typeface="Arial"/>
                <a:cs typeface="Arial"/>
              </a:rPr>
              <a:t>3.2</a:t>
            </a:r>
            <a:endParaRPr sz="4000">
              <a:latin typeface="Arial"/>
              <a:cs typeface="Arial"/>
            </a:endParaRPr>
          </a:p>
          <a:p>
            <a:pPr marL="118530">
              <a:spcBef>
                <a:spcPts val="800"/>
              </a:spcBef>
            </a:pPr>
            <a:r>
              <a:rPr sz="4000" spc="-7" dirty="0">
                <a:latin typeface="Arial"/>
                <a:cs typeface="Arial"/>
              </a:rPr>
              <a:t>5.1</a:t>
            </a:r>
            <a:endParaRPr sz="4000">
              <a:latin typeface="Arial"/>
              <a:cs typeface="Arial"/>
            </a:endParaRPr>
          </a:p>
          <a:p>
            <a:pPr marL="16933">
              <a:spcBef>
                <a:spcPts val="800"/>
              </a:spcBef>
            </a:pPr>
            <a:r>
              <a:rPr sz="4000" dirty="0">
                <a:latin typeface="Arial"/>
                <a:cs typeface="Arial"/>
              </a:rPr>
              <a:t>-1.7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117" y="1436033"/>
            <a:ext cx="1569888" cy="1537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804403" y="1715332"/>
            <a:ext cx="2405380" cy="499533"/>
            <a:chOff x="2853302" y="1286499"/>
            <a:chExt cx="1804035" cy="3746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827" y="1296025"/>
              <a:ext cx="1777491" cy="3554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58064" y="1291262"/>
              <a:ext cx="1794510" cy="365125"/>
            </a:xfrm>
            <a:custGeom>
              <a:avLst/>
              <a:gdLst/>
              <a:ahLst/>
              <a:cxnLst/>
              <a:rect l="l" t="t" r="r" b="b"/>
              <a:pathLst>
                <a:path w="1794510" h="365125">
                  <a:moveTo>
                    <a:pt x="0" y="0"/>
                  </a:moveTo>
                  <a:lnTo>
                    <a:pt x="1794422" y="0"/>
                  </a:lnTo>
                  <a:lnTo>
                    <a:pt x="1794422" y="365024"/>
                  </a:lnTo>
                  <a:lnTo>
                    <a:pt x="0" y="3650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88159" y="1651587"/>
            <a:ext cx="3874347" cy="682412"/>
            <a:chOff x="5091119" y="1238690"/>
            <a:chExt cx="290576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645" y="1248216"/>
              <a:ext cx="2868345" cy="492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882" y="1243453"/>
              <a:ext cx="2896235" cy="502284"/>
            </a:xfrm>
            <a:custGeom>
              <a:avLst/>
              <a:gdLst/>
              <a:ahLst/>
              <a:cxnLst/>
              <a:rect l="l" t="t" r="r" b="b"/>
              <a:pathLst>
                <a:path w="2896234" h="502285">
                  <a:moveTo>
                    <a:pt x="0" y="0"/>
                  </a:moveTo>
                  <a:lnTo>
                    <a:pt x="2896101" y="0"/>
                  </a:lnTo>
                  <a:lnTo>
                    <a:pt x="2896101" y="501761"/>
                  </a:lnTo>
                  <a:lnTo>
                    <a:pt x="0" y="50176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34833" y="976446"/>
            <a:ext cx="8117840" cy="1310743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6933">
              <a:spcBef>
                <a:spcPts val="1660"/>
              </a:spcBef>
            </a:pPr>
            <a:r>
              <a:rPr sz="2400" spc="-27" dirty="0">
                <a:latin typeface="Arial"/>
                <a:cs typeface="Arial"/>
              </a:rPr>
              <a:t>Want </a:t>
            </a:r>
            <a:r>
              <a:rPr sz="2400" spc="-7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interpret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raw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classifier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scores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probabilities</a:t>
            </a:r>
            <a:endParaRPr sz="2400">
              <a:latin typeface="Arial"/>
              <a:cs typeface="Arial"/>
            </a:endParaRPr>
          </a:p>
          <a:p>
            <a:pPr marL="7192254" marR="6773" indent="19472" algn="r">
              <a:spcBef>
                <a:spcPts val="1193"/>
              </a:spcBef>
            </a:pPr>
            <a:r>
              <a:rPr sz="1867" spc="-7" dirty="0">
                <a:latin typeface="Arial"/>
                <a:cs typeface="Arial"/>
              </a:rPr>
              <a:t>Softmax </a:t>
            </a:r>
            <a:r>
              <a:rPr sz="1867" spc="-5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Function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3433" y="2973218"/>
            <a:ext cx="4247824" cy="49879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733517" y="2973218"/>
            <a:ext cx="7790180" cy="2744047"/>
            <a:chOff x="2800137" y="2229913"/>
            <a:chExt cx="5842635" cy="20580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0048" y="2229913"/>
              <a:ext cx="2342194" cy="589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04899" y="2863425"/>
              <a:ext cx="4960620" cy="1419860"/>
            </a:xfrm>
            <a:custGeom>
              <a:avLst/>
              <a:gdLst/>
              <a:ahLst/>
              <a:cxnLst/>
              <a:rect l="l" t="t" r="r" b="b"/>
              <a:pathLst>
                <a:path w="4960620" h="1419860">
                  <a:moveTo>
                    <a:pt x="0" y="0"/>
                  </a:moveTo>
                  <a:lnTo>
                    <a:pt x="4960499" y="0"/>
                  </a:lnTo>
                  <a:lnTo>
                    <a:pt x="4960499" y="1419599"/>
                  </a:lnTo>
                  <a:lnTo>
                    <a:pt x="0" y="141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37234" y="2621502"/>
            <a:ext cx="38396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Maximize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probability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of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correct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class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7539" y="6416342"/>
            <a:ext cx="14901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6344483" y="4812248"/>
            <a:ext cx="343534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2090"/>
              </a:lnSpc>
            </a:pPr>
            <a:fld id="{81D60167-4931-47E6-BA6A-407CBD079E47}" type="slidenum">
              <a:rPr lang="en-US" smtClean="0"/>
              <a:pPr marL="38100">
                <a:lnSpc>
                  <a:spcPts val="2090"/>
                </a:lnSpc>
              </a:pPr>
              <a:t>32</a:t>
            </a:fld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7634632" y="4812256"/>
            <a:ext cx="1433195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>
              <a:lnSpc>
                <a:spcPts val="2787"/>
              </a:lnSpc>
            </a:pPr>
            <a:r>
              <a:rPr lang="en-US" spc="-5"/>
              <a:t>April</a:t>
            </a:r>
            <a:r>
              <a:rPr lang="en-US" spc="-50"/>
              <a:t> </a:t>
            </a:r>
            <a:r>
              <a:rPr lang="en-US" spc="-5"/>
              <a:t>06,</a:t>
            </a:r>
            <a:r>
              <a:rPr lang="en-US" spc="-45"/>
              <a:t> </a:t>
            </a:r>
            <a:r>
              <a:rPr lang="en-US" spc="-5"/>
              <a:t>2021</a:t>
            </a:r>
            <a:endParaRPr spc="-7" dirty="0"/>
          </a:p>
        </p:txBody>
      </p:sp>
      <p:sp>
        <p:nvSpPr>
          <p:cNvPr id="18" name="object 18"/>
          <p:cNvSpPr txBox="1"/>
          <p:nvPr/>
        </p:nvSpPr>
        <p:spPr>
          <a:xfrm>
            <a:off x="8761101" y="2621518"/>
            <a:ext cx="22555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Putting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it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all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together: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03367" y="3900365"/>
            <a:ext cx="6390640" cy="18224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 marR="40639">
              <a:spcBef>
                <a:spcPts val="133"/>
              </a:spcBef>
            </a:pP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Q2: At initialization all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s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will be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approximately equal; what is the loss? </a:t>
            </a:r>
            <a:r>
              <a:rPr sz="2933" spc="-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A:</a:t>
            </a:r>
            <a:r>
              <a:rPr sz="29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-log(1/C)</a:t>
            </a:r>
            <a:r>
              <a:rPr sz="29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9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log(C),</a:t>
            </a:r>
            <a:endParaRPr sz="2933" dirty="0">
              <a:latin typeface="Arial"/>
              <a:cs typeface="Arial"/>
            </a:endParaRPr>
          </a:p>
          <a:p>
            <a:pPr marL="50799"/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9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9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9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10,</a:t>
            </a:r>
            <a:r>
              <a:rPr sz="29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then</a:t>
            </a:r>
            <a:r>
              <a:rPr sz="29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2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900" spc="29" baseline="-32567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900" spc="389" baseline="-325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9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log(10)</a:t>
            </a:r>
            <a:r>
              <a:rPr sz="29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dirty="0">
                <a:solidFill>
                  <a:srgbClr val="0000FF"/>
                </a:solidFill>
                <a:latin typeface="Arial"/>
                <a:cs typeface="Arial"/>
              </a:rPr>
              <a:t>≈</a:t>
            </a:r>
            <a:r>
              <a:rPr sz="29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933" spc="-7" dirty="0">
                <a:solidFill>
                  <a:srgbClr val="0000FF"/>
                </a:solidFill>
                <a:latin typeface="Arial"/>
                <a:cs typeface="Arial"/>
              </a:rPr>
              <a:t>2.3</a:t>
            </a:r>
            <a:endParaRPr sz="29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75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0DC3-80EA-0FC2-DC16-A65D4CAF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ACAB-D9EA-3F65-686B-1DDACAE6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85B23-362F-CD13-1C72-48345548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A36A-2D68-7F4E-8EE5-4D40A4C0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Machine learning workflows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CAA6B-F735-5D4D-9924-0875457A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9C6DA-2F1F-2540-89CA-C71A12EA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A1BD1-9F21-2B44-8DDA-B5DBF159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CD362B79-5DBF-9E49-8329-9E99C6C62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5673"/>
            <a:ext cx="10515600" cy="2991241"/>
          </a:xfrm>
        </p:spPr>
      </p:pic>
    </p:spTree>
    <p:extLst>
      <p:ext uri="{BB962C8B-B14F-4D97-AF65-F5344CB8AC3E}">
        <p14:creationId xmlns:p14="http://schemas.microsoft.com/office/powerpoint/2010/main" val="195698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7E4C-40DE-6646-9948-DB3D45C9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Three Model Training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AB0F-DA42-6149-B226-036A9B94B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198"/>
            <a:ext cx="5699942" cy="47534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4EFF"/>
                </a:solidFill>
              </a:rPr>
              <a:t>Supervised learning</a:t>
            </a:r>
          </a:p>
          <a:p>
            <a:pPr lvl="1"/>
            <a:r>
              <a:rPr lang="en-US" dirty="0"/>
              <a:t>Supervised learning algorithms operate with historic data that already has target values. </a:t>
            </a:r>
            <a:r>
              <a:rPr lang="en-US" dirty="0">
                <a:solidFill>
                  <a:srgbClr val="004EFF"/>
                </a:solidFill>
              </a:rPr>
              <a:t>Mapping</a:t>
            </a:r>
            <a:r>
              <a:rPr lang="en-US" dirty="0"/>
              <a:t> these target values in training datasets is called </a:t>
            </a:r>
            <a:r>
              <a:rPr lang="en-US" dirty="0">
                <a:solidFill>
                  <a:srgbClr val="004EFF"/>
                </a:solidFill>
              </a:rPr>
              <a:t>labeling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4EFF"/>
                </a:solidFill>
              </a:rPr>
              <a:t>Unsupervised learning</a:t>
            </a:r>
          </a:p>
          <a:p>
            <a:pPr lvl="1"/>
            <a:r>
              <a:rPr lang="en-US" dirty="0"/>
              <a:t>The goal of machine learning, in this case, is to define patterns in values and structure the objects by similarities or differences.</a:t>
            </a:r>
          </a:p>
          <a:p>
            <a:r>
              <a:rPr lang="en-US" b="1" dirty="0">
                <a:solidFill>
                  <a:srgbClr val="004EFF"/>
                </a:solidFill>
              </a:rPr>
              <a:t>Reinforcement learning</a:t>
            </a:r>
          </a:p>
          <a:p>
            <a:pPr lvl="1"/>
            <a:r>
              <a:rPr lang="en-US" dirty="0"/>
              <a:t>An agent (</a:t>
            </a:r>
            <a:r>
              <a:rPr lang="en-US" dirty="0">
                <a:solidFill>
                  <a:srgbClr val="004EFF"/>
                </a:solidFill>
              </a:rPr>
              <a:t>an algorithm</a:t>
            </a:r>
            <a:r>
              <a:rPr lang="en-US" dirty="0"/>
              <a:t>) must make decisions based on input data and then be “</a:t>
            </a:r>
            <a:r>
              <a:rPr lang="en-US" dirty="0">
                <a:solidFill>
                  <a:srgbClr val="004EFF"/>
                </a:solidFill>
              </a:rPr>
              <a:t>awarded</a:t>
            </a:r>
            <a:r>
              <a:rPr lang="en-US" dirty="0"/>
              <a:t>” or “</a:t>
            </a:r>
            <a:r>
              <a:rPr lang="en-US" dirty="0">
                <a:solidFill>
                  <a:srgbClr val="004EFF"/>
                </a:solidFill>
              </a:rPr>
              <a:t>punished</a:t>
            </a:r>
            <a:r>
              <a:rPr lang="en-US" dirty="0"/>
              <a:t>,” depending on how successful these decisions were.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851D9-E697-2148-9B0D-0437C0B8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80DC-A708-684F-A5AB-A48C8D6A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FE9C-D09A-AD46-8F9D-29A95111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E77582F-E212-F040-A990-95E70E09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34" y="1361018"/>
            <a:ext cx="4921250" cy="2235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D3DF7-A678-734B-96D5-4CD6CC88513B}"/>
              </a:ext>
            </a:extLst>
          </p:cNvPr>
          <p:cNvSpPr txBox="1"/>
          <p:nvPr/>
        </p:nvSpPr>
        <p:spPr>
          <a:xfrm>
            <a:off x="8153400" y="3562275"/>
            <a:ext cx="207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88D3CCC-E3C2-A44B-8AA5-656A8D0C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50" y="4275654"/>
            <a:ext cx="4427562" cy="2019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3DF9A7-EB26-B643-B73B-010AE8580245}"/>
              </a:ext>
            </a:extLst>
          </p:cNvPr>
          <p:cNvSpPr txBox="1"/>
          <p:nvPr/>
        </p:nvSpPr>
        <p:spPr>
          <a:xfrm>
            <a:off x="8038859" y="6270351"/>
            <a:ext cx="24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74734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BCB7-997C-684E-9146-BE393952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EFF"/>
                </a:solidFill>
              </a:rPr>
              <a:t>Deep learning: image recognition</a:t>
            </a:r>
          </a:p>
        </p:txBody>
      </p:sp>
      <p:pic>
        <p:nvPicPr>
          <p:cNvPr id="8" name="Content Placeholder 7" descr="Table&#10;&#10;Description automatically generated with low confidence">
            <a:extLst>
              <a:ext uri="{FF2B5EF4-FFF2-40B4-BE49-F238E27FC236}">
                <a16:creationId xmlns:a16="http://schemas.microsoft.com/office/drawing/2014/main" id="{6FBDE850-2B0C-BF46-B963-345C7D1B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122" y="1739900"/>
            <a:ext cx="8353757" cy="40110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DA21D-0805-C24B-8235-BA41DB341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7F113-8B4F-3345-8D1C-BA72EDEA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54EE3-F0D3-2D4B-9DC3-8D1FEFCC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3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ABE0-7C60-CC4A-8813-136A2E69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65" dirty="0">
                <a:solidFill>
                  <a:srgbClr val="004EFF"/>
                </a:solidFill>
              </a:rPr>
              <a:t>Lin</a:t>
            </a:r>
            <a:r>
              <a:rPr lang="en-US" spc="-215" dirty="0">
                <a:solidFill>
                  <a:srgbClr val="004EFF"/>
                </a:solidFill>
              </a:rPr>
              <a:t>e</a:t>
            </a:r>
            <a:r>
              <a:rPr lang="en-US" spc="-120" dirty="0">
                <a:solidFill>
                  <a:srgbClr val="004EFF"/>
                </a:solidFill>
              </a:rPr>
              <a:t>a</a:t>
            </a:r>
            <a:r>
              <a:rPr lang="en-US" spc="-75" dirty="0">
                <a:solidFill>
                  <a:srgbClr val="004EFF"/>
                </a:solidFill>
              </a:rPr>
              <a:t>r</a:t>
            </a:r>
            <a:r>
              <a:rPr lang="en-US" spc="-170" dirty="0">
                <a:solidFill>
                  <a:srgbClr val="004EFF"/>
                </a:solidFill>
              </a:rPr>
              <a:t> </a:t>
            </a:r>
            <a:r>
              <a:rPr lang="en-US" spc="-635" dirty="0">
                <a:solidFill>
                  <a:srgbClr val="004EFF"/>
                </a:solidFill>
              </a:rPr>
              <a:t>R</a:t>
            </a:r>
            <a:r>
              <a:rPr lang="en-US" spc="-200" dirty="0">
                <a:solidFill>
                  <a:srgbClr val="004EFF"/>
                </a:solidFill>
              </a:rPr>
              <a:t>e</a:t>
            </a:r>
            <a:r>
              <a:rPr lang="en-US" spc="-135" dirty="0">
                <a:solidFill>
                  <a:srgbClr val="004EFF"/>
                </a:solidFill>
              </a:rPr>
              <a:t>g</a:t>
            </a:r>
            <a:r>
              <a:rPr lang="en-US" spc="-130" dirty="0">
                <a:solidFill>
                  <a:srgbClr val="004EFF"/>
                </a:solidFill>
              </a:rPr>
              <a:t>r</a:t>
            </a:r>
            <a:r>
              <a:rPr lang="en-US" spc="-200" dirty="0">
                <a:solidFill>
                  <a:srgbClr val="004EFF"/>
                </a:solidFill>
              </a:rPr>
              <a:t>e</a:t>
            </a:r>
            <a:r>
              <a:rPr lang="en-US" spc="-355" dirty="0">
                <a:solidFill>
                  <a:srgbClr val="004EFF"/>
                </a:solidFill>
              </a:rPr>
              <a:t>ss</a:t>
            </a:r>
            <a:r>
              <a:rPr lang="en-US" spc="-20" dirty="0">
                <a:solidFill>
                  <a:srgbClr val="004EFF"/>
                </a:solidFill>
              </a:rPr>
              <a:t>i</a:t>
            </a:r>
            <a:r>
              <a:rPr lang="en-US" spc="-55" dirty="0">
                <a:solidFill>
                  <a:srgbClr val="004EFF"/>
                </a:solidFill>
              </a:rPr>
              <a:t>o</a:t>
            </a:r>
            <a:r>
              <a:rPr lang="en-US" spc="-100" dirty="0">
                <a:solidFill>
                  <a:srgbClr val="004EFF"/>
                </a:solidFill>
              </a:rPr>
              <a:t>n</a:t>
            </a:r>
            <a:endParaRPr lang="en-US" dirty="0">
              <a:solidFill>
                <a:srgbClr val="004E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AE30A-C7F1-8B44-9F48-3CF737B4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E7C4-533E-B84C-9657-C73BE6DC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06C95-3716-A94B-9194-A384D087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084D4-EDDA-5CE8-9B38-3A21C2C1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08" y="1606083"/>
            <a:ext cx="4314442" cy="33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B52F6-A2E9-4999-2541-D66A1EBDF4D9}"/>
              </a:ext>
            </a:extLst>
          </p:cNvPr>
          <p:cNvSpPr txBox="1"/>
          <p:nvPr/>
        </p:nvSpPr>
        <p:spPr>
          <a:xfrm>
            <a:off x="702365" y="1789043"/>
            <a:ext cx="55321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highlight>
                  <a:srgbClr val="FAFAFA"/>
                </a:highlight>
                <a:latin typeface="Roboto" panose="02000000000000000000" pitchFamily="2" charset="0"/>
              </a:rPr>
              <a:t>The assumption of linearity means that the expected value of the target (price) can be expressed as a weighted sum of the features (bedrooms and floors):</a:t>
            </a:r>
          </a:p>
          <a:p>
            <a:endParaRPr lang="en-US" sz="2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0E2F8C-3F25-8528-6C51-0B7E370F1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55" y="5412252"/>
            <a:ext cx="962209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4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7418-34F8-A1B0-D136-623683BB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F7AEE-1BD2-02EA-1450-06ED9BEC5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effectLst/>
                <a:highlight>
                  <a:srgbClr val="FAFAFA"/>
                </a:highlight>
                <a:latin typeface="Roboto" panose="02000000000000000000" pitchFamily="2" charset="0"/>
              </a:rPr>
              <a:t>When our inputs consist of 𝑑 features, we can assign each an index (between 1 and 𝑑) and express our prediction 𝑦^ (in general the “hat” symbol denotes an estimate) as</a:t>
            </a:r>
          </a:p>
          <a:p>
            <a:pPr algn="l"/>
            <a:endParaRPr lang="en-US">
              <a:highlight>
                <a:srgbClr val="FAFAFA"/>
              </a:highlight>
              <a:latin typeface="Roboto" panose="02000000000000000000" pitchFamily="2" charset="0"/>
            </a:endParaRPr>
          </a:p>
          <a:p>
            <a:pPr algn="l"/>
            <a:endParaRPr lang="en-US" b="0" i="0">
              <a:effectLst/>
              <a:highlight>
                <a:srgbClr val="FAFAFA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>
                <a:effectLst/>
                <a:latin typeface="Roboto" panose="02000000000000000000" pitchFamily="2" charset="0"/>
              </a:rPr>
              <a:t>In essence, a Linear model takes features of a dataset of n examples X in </a:t>
            </a:r>
            <a:r>
              <a:rPr lang="en-US" b="0" i="1">
                <a:effectLst/>
                <a:latin typeface="Roboto" panose="02000000000000000000" pitchFamily="2" charset="0"/>
              </a:rPr>
              <a:t>n x d </a:t>
            </a:r>
            <a:r>
              <a:rPr lang="en-US" b="0">
                <a:effectLst/>
                <a:latin typeface="Roboto" panose="02000000000000000000" pitchFamily="2" charset="0"/>
              </a:rPr>
              <a:t>dimensions and computes the weighted sum of features to make predictions.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E84CA-D4BB-2DCE-9A84-8884A1E4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F3A5-694A-DE4A-961E-63CDA10120FD}" type="slidenum">
              <a:rPr lang="en-US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74708-71FA-3E0E-A56E-AC83DFE7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85" y="3321049"/>
            <a:ext cx="4918631" cy="475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F9F42-64C8-E147-CEF1-BD67171B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46" y="5554016"/>
            <a:ext cx="2403417" cy="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6701-DC48-B945-87A2-ADC870C6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90" dirty="0">
                <a:solidFill>
                  <a:srgbClr val="004EFF"/>
                </a:solidFill>
              </a:rPr>
              <a:t>C</a:t>
            </a:r>
            <a:r>
              <a:rPr lang="en-US" spc="-305" dirty="0">
                <a:solidFill>
                  <a:srgbClr val="004EFF"/>
                </a:solidFill>
              </a:rPr>
              <a:t>o</a:t>
            </a:r>
            <a:r>
              <a:rPr lang="en-US" spc="-390" dirty="0">
                <a:solidFill>
                  <a:srgbClr val="004EFF"/>
                </a:solidFill>
              </a:rPr>
              <a:t>s</a:t>
            </a:r>
            <a:r>
              <a:rPr lang="en-US" spc="180" dirty="0">
                <a:solidFill>
                  <a:srgbClr val="004EFF"/>
                </a:solidFill>
              </a:rPr>
              <a:t>t</a:t>
            </a:r>
            <a:r>
              <a:rPr lang="en-US" spc="-165" dirty="0">
                <a:solidFill>
                  <a:srgbClr val="004EFF"/>
                </a:solidFill>
              </a:rPr>
              <a:t> </a:t>
            </a:r>
            <a:r>
              <a:rPr lang="en-US" spc="-235" dirty="0">
                <a:solidFill>
                  <a:srgbClr val="004EFF"/>
                </a:solidFill>
              </a:rPr>
              <a:t>Fun</a:t>
            </a:r>
            <a:r>
              <a:rPr lang="en-US" spc="-215" dirty="0">
                <a:solidFill>
                  <a:srgbClr val="004EFF"/>
                </a:solidFill>
              </a:rPr>
              <a:t>c</a:t>
            </a:r>
            <a:r>
              <a:rPr lang="en-US" spc="180" dirty="0">
                <a:solidFill>
                  <a:srgbClr val="004EFF"/>
                </a:solidFill>
              </a:rPr>
              <a:t>t</a:t>
            </a:r>
            <a:r>
              <a:rPr lang="en-US" spc="20" dirty="0">
                <a:solidFill>
                  <a:srgbClr val="004EFF"/>
                </a:solidFill>
              </a:rPr>
              <a:t>i</a:t>
            </a:r>
            <a:r>
              <a:rPr lang="en-US" spc="-100" dirty="0">
                <a:solidFill>
                  <a:srgbClr val="004EFF"/>
                </a:solidFill>
              </a:rPr>
              <a:t>on</a:t>
            </a:r>
            <a:endParaRPr lang="en-US" dirty="0">
              <a:solidFill>
                <a:srgbClr val="004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D3A4-F311-6F43-BBEB-7FF2400D4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464"/>
            <a:ext cx="10515600" cy="4351338"/>
          </a:xfrm>
        </p:spPr>
        <p:txBody>
          <a:bodyPr/>
          <a:lstStyle/>
          <a:p>
            <a:r>
              <a:rPr lang="en-US" spc="-155" dirty="0">
                <a:solidFill>
                  <a:srgbClr val="AD470F"/>
                </a:solidFill>
                <a:latin typeface="Arial"/>
                <a:cs typeface="Arial"/>
              </a:rPr>
              <a:t>Figure</a:t>
            </a:r>
            <a:r>
              <a:rPr lang="en-US" spc="-15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40" dirty="0">
                <a:solidFill>
                  <a:srgbClr val="AD470F"/>
                </a:solidFill>
                <a:latin typeface="Arial"/>
                <a:cs typeface="Arial"/>
              </a:rPr>
              <a:t>2</a:t>
            </a:r>
            <a:r>
              <a:rPr lang="en-US" spc="-13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is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90" dirty="0">
                <a:solidFill>
                  <a:srgbClr val="AD470F"/>
                </a:solidFill>
                <a:latin typeface="Arial"/>
                <a:cs typeface="Arial"/>
              </a:rPr>
              <a:t>more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AD470F"/>
                </a:solidFill>
                <a:latin typeface="Arial"/>
                <a:cs typeface="Arial"/>
              </a:rPr>
              <a:t>fitting,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80" dirty="0">
                <a:solidFill>
                  <a:srgbClr val="AD470F"/>
                </a:solidFill>
                <a:latin typeface="Arial"/>
                <a:cs typeface="Arial"/>
              </a:rPr>
              <a:t>which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80" dirty="0">
                <a:solidFill>
                  <a:srgbClr val="AD470F"/>
                </a:solidFill>
                <a:latin typeface="Arial"/>
                <a:cs typeface="Arial"/>
              </a:rPr>
              <a:t>means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AD470F"/>
                </a:solidFill>
                <a:latin typeface="Arial"/>
                <a:cs typeface="Arial"/>
              </a:rPr>
              <a:t>that</a:t>
            </a:r>
            <a:r>
              <a:rPr lang="en-US" spc="-14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rgbClr val="AD470F"/>
                </a:solidFill>
                <a:latin typeface="Arial"/>
                <a:cs typeface="Arial"/>
              </a:rPr>
              <a:t>the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55" dirty="0">
                <a:solidFill>
                  <a:srgbClr val="AD470F"/>
                </a:solidFill>
                <a:latin typeface="Arial"/>
                <a:cs typeface="Arial"/>
              </a:rPr>
              <a:t>line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40" dirty="0">
                <a:solidFill>
                  <a:srgbClr val="AD470F"/>
                </a:solidFill>
                <a:latin typeface="Arial"/>
                <a:cs typeface="Arial"/>
              </a:rPr>
              <a:t>in</a:t>
            </a:r>
            <a:r>
              <a:rPr lang="en-US" spc="-14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55" dirty="0">
                <a:solidFill>
                  <a:srgbClr val="AD470F"/>
                </a:solidFill>
                <a:latin typeface="Arial"/>
                <a:cs typeface="Arial"/>
              </a:rPr>
              <a:t>Figure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40" dirty="0">
                <a:solidFill>
                  <a:srgbClr val="AD470F"/>
                </a:solidFill>
                <a:latin typeface="Arial"/>
                <a:cs typeface="Arial"/>
              </a:rPr>
              <a:t>2</a:t>
            </a:r>
            <a:r>
              <a:rPr lang="en-US" spc="-13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45" dirty="0">
                <a:solidFill>
                  <a:srgbClr val="AD470F"/>
                </a:solidFill>
                <a:latin typeface="Arial"/>
                <a:cs typeface="Arial"/>
              </a:rPr>
              <a:t>is</a:t>
            </a:r>
            <a:r>
              <a:rPr lang="en-US" spc="-13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120" dirty="0">
                <a:solidFill>
                  <a:srgbClr val="AD470F"/>
                </a:solidFill>
                <a:latin typeface="Arial"/>
                <a:cs typeface="Arial"/>
              </a:rPr>
              <a:t>closer</a:t>
            </a:r>
            <a:r>
              <a:rPr lang="en-US" spc="-14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20" dirty="0">
                <a:solidFill>
                  <a:srgbClr val="AD470F"/>
                </a:solidFill>
                <a:latin typeface="Arial"/>
                <a:cs typeface="Arial"/>
              </a:rPr>
              <a:t>to the </a:t>
            </a:r>
            <a:r>
              <a:rPr lang="en-US" spc="-765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90" dirty="0">
                <a:solidFill>
                  <a:srgbClr val="AD470F"/>
                </a:solidFill>
                <a:latin typeface="Arial"/>
                <a:cs typeface="Arial"/>
              </a:rPr>
              <a:t>ideal</a:t>
            </a:r>
            <a:r>
              <a:rPr lang="en-US" spc="-150" dirty="0">
                <a:solidFill>
                  <a:srgbClr val="AD470F"/>
                </a:solidFill>
                <a:latin typeface="Arial"/>
                <a:cs typeface="Arial"/>
              </a:rPr>
              <a:t> </a:t>
            </a:r>
            <a:r>
              <a:rPr lang="en-US" spc="-55" dirty="0">
                <a:solidFill>
                  <a:srgbClr val="AD470F"/>
                </a:solidFill>
                <a:latin typeface="Arial"/>
                <a:cs typeface="Arial"/>
              </a:rPr>
              <a:t>line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FFD2E-A5EF-6D44-90CE-4A82A777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Computer Science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9D25B-3C47-3241-8F81-DE642673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Kennesaw State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B0260-D7D7-5140-B92F-7108AD02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2257F-3FFC-8B4D-9BBB-28AA9F2A77BB}" type="slidenum">
              <a:rPr lang="en-US" smtClean="0"/>
              <a:t>9</a:t>
            </a:fld>
            <a:endParaRPr lang="en-US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924CCB7-CFC5-CF44-9626-8B428440AD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997" y="3707133"/>
            <a:ext cx="8662005" cy="2761208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4B11B365-6252-6C4C-B9BD-6F7E284789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407" y="2457379"/>
            <a:ext cx="3157187" cy="8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1446</Words>
  <Application>Microsoft Macintosh PowerPoint</Application>
  <PresentationFormat>Widescreen</PresentationFormat>
  <Paragraphs>393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Roboto</vt:lpstr>
      <vt:lpstr>Office Theme</vt:lpstr>
      <vt:lpstr>CS7357 NN/DL D2I NN Study part 1</vt:lpstr>
      <vt:lpstr>What is the Rule?</vt:lpstr>
      <vt:lpstr>How to develop an artificial intelligence system?</vt:lpstr>
      <vt:lpstr>Machine learning workflows</vt:lpstr>
      <vt:lpstr>Three Model Training Styles</vt:lpstr>
      <vt:lpstr>Deep learning: image recognition</vt:lpstr>
      <vt:lpstr>Linear Regression</vt:lpstr>
      <vt:lpstr>Linear Model</vt:lpstr>
      <vt:lpstr>Cost Function</vt:lpstr>
      <vt:lpstr>Gradient descent</vt:lpstr>
      <vt:lpstr>Learning Rate</vt:lpstr>
      <vt:lpstr>Algorithm for SGD</vt:lpstr>
      <vt:lpstr>implementation from scratch</vt:lpstr>
      <vt:lpstr>Customer analysis </vt:lpstr>
      <vt:lpstr>Logistic regression</vt:lpstr>
      <vt:lpstr>Logistic function</vt:lpstr>
      <vt:lpstr>Logistic regression</vt:lpstr>
      <vt:lpstr>Computing Unit</vt:lpstr>
      <vt:lpstr>PowerPoint Presentation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implementation from scratch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 Noh</dc:creator>
  <cp:lastModifiedBy>Jiho Noh</cp:lastModifiedBy>
  <cp:revision>7</cp:revision>
  <dcterms:created xsi:type="dcterms:W3CDTF">2024-05-13T15:33:02Z</dcterms:created>
  <dcterms:modified xsi:type="dcterms:W3CDTF">2024-05-17T13:23:30Z</dcterms:modified>
</cp:coreProperties>
</file>